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sldIdLst>
    <p:sldId id="256" r:id="rId2"/>
    <p:sldId id="367" r:id="rId3"/>
    <p:sldId id="383" r:id="rId4"/>
    <p:sldId id="384" r:id="rId5"/>
    <p:sldId id="385" r:id="rId6"/>
    <p:sldId id="386" r:id="rId7"/>
    <p:sldId id="382" r:id="rId8"/>
    <p:sldId id="387" r:id="rId9"/>
    <p:sldId id="388" r:id="rId10"/>
    <p:sldId id="389" r:id="rId11"/>
    <p:sldId id="390" r:id="rId12"/>
    <p:sldId id="391" r:id="rId13"/>
    <p:sldId id="392" r:id="rId14"/>
    <p:sldId id="393" r:id="rId15"/>
    <p:sldId id="395" r:id="rId16"/>
    <p:sldId id="402" r:id="rId17"/>
    <p:sldId id="401" r:id="rId18"/>
    <p:sldId id="403" r:id="rId19"/>
    <p:sldId id="404" r:id="rId20"/>
    <p:sldId id="396" r:id="rId21"/>
    <p:sldId id="405" r:id="rId22"/>
    <p:sldId id="406" r:id="rId23"/>
    <p:sldId id="407" r:id="rId24"/>
    <p:sldId id="408" r:id="rId25"/>
    <p:sldId id="409" r:id="rId26"/>
    <p:sldId id="397" r:id="rId27"/>
    <p:sldId id="410" r:id="rId28"/>
    <p:sldId id="411" r:id="rId29"/>
    <p:sldId id="412" r:id="rId30"/>
    <p:sldId id="413" r:id="rId31"/>
    <p:sldId id="414" r:id="rId32"/>
    <p:sldId id="415" r:id="rId33"/>
    <p:sldId id="416" r:id="rId34"/>
    <p:sldId id="398" r:id="rId35"/>
    <p:sldId id="399" r:id="rId36"/>
    <p:sldId id="400" r:id="rId37"/>
    <p:sldId id="417" r:id="rId38"/>
    <p:sldId id="394" r:id="rId39"/>
    <p:sldId id="421" r:id="rId40"/>
    <p:sldId id="418" r:id="rId41"/>
    <p:sldId id="419" r:id="rId42"/>
    <p:sldId id="420" r:id="rId43"/>
    <p:sldId id="422" r:id="rId44"/>
    <p:sldId id="423" r:id="rId45"/>
    <p:sldId id="424" r:id="rId46"/>
    <p:sldId id="425" r:id="rId47"/>
    <p:sldId id="323" r:id="rId4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488"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1#1" csCatId="colorful" phldr="1"/>
      <dgm:spPr/>
      <dgm:t>
        <a:bodyPr/>
        <a:lstStyle/>
        <a:p>
          <a:endParaRPr lang="it-IT"/>
        </a:p>
      </dgm:t>
    </dgm:pt>
    <dgm:pt modelId="{74EE5CD8-078F-4590-BF9C-A341A294A016}">
      <dgm:prSet phldrT="[Text]" custT="1"/>
      <dgm:spPr>
        <a:solidFill>
          <a:schemeClr val="accent1"/>
        </a:solidFill>
      </dgm:spPr>
      <dgm:t>
        <a:bodyPr/>
        <a:lstStyle/>
        <a:p>
          <a:r>
            <a:rPr lang="it-IT" sz="4400" dirty="0"/>
            <a:t>1</a:t>
          </a:r>
        </a:p>
      </dgm:t>
    </dgm:pt>
    <dgm:pt modelId="{BB568D76-3363-43D3-B00C-3359A643216C}" type="parTrans" cxnId="{F40F9561-0D4C-44CF-91EF-A92B1DBDE44B}">
      <dgm:prSet/>
      <dgm:spPr/>
      <dgm:t>
        <a:bodyPr/>
        <a:lstStyle/>
        <a:p>
          <a:endParaRPr lang="it-IT" sz="3200"/>
        </a:p>
      </dgm:t>
    </dgm:pt>
    <dgm:pt modelId="{CF9FB981-E6ED-4440-AC98-4E4E2ABA2C55}" type="sibTrans" cxnId="{F40F9561-0D4C-44CF-91EF-A92B1DBDE44B}">
      <dgm:prSet/>
      <dgm:spPr/>
      <dgm:t>
        <a:bodyPr/>
        <a:lstStyle/>
        <a:p>
          <a:endParaRPr lang="it-IT" sz="3200"/>
        </a:p>
      </dgm:t>
    </dgm:pt>
    <dgm:pt modelId="{AA046201-5C4D-445E-BF0B-5C6D2B0A1945}">
      <dgm:prSet phldrT="[Text]" custT="1"/>
      <dgm:spPr>
        <a:solidFill>
          <a:schemeClr val="accent2"/>
        </a:solidFill>
      </dgm:spPr>
      <dgm:t>
        <a:bodyPr/>
        <a:lstStyle/>
        <a:p>
          <a:r>
            <a:rPr lang="it-IT" sz="4400" dirty="0"/>
            <a:t>2</a:t>
          </a:r>
        </a:p>
      </dgm:t>
    </dgm:pt>
    <dgm:pt modelId="{FE92FC33-5E0F-4302-9E80-A69E8ACDDE56}" type="parTrans" cxnId="{B8AF1086-D7BE-446F-9133-738B599E9A7D}">
      <dgm:prSet/>
      <dgm:spPr/>
      <dgm:t>
        <a:bodyPr/>
        <a:lstStyle/>
        <a:p>
          <a:endParaRPr lang="it-IT" sz="3200"/>
        </a:p>
      </dgm:t>
    </dgm:pt>
    <dgm:pt modelId="{40767EFF-7D52-4469-ACEE-7D28E67337E2}" type="sibTrans" cxnId="{B8AF1086-D7BE-446F-9133-738B599E9A7D}">
      <dgm:prSet/>
      <dgm:spPr/>
      <dgm:t>
        <a:bodyPr/>
        <a:lstStyle/>
        <a:p>
          <a:endParaRPr lang="it-IT" sz="3200"/>
        </a:p>
      </dgm:t>
    </dgm:pt>
    <dgm:pt modelId="{C59269D0-92A5-481C-BA64-727AFB0DD545}">
      <dgm:prSet phldrT="[Text]" custT="1"/>
      <dgm:spPr>
        <a:solidFill>
          <a:schemeClr val="accent2">
            <a:lumMod val="60000"/>
            <a:lumOff val="40000"/>
            <a:alpha val="90000"/>
          </a:schemeClr>
        </a:solidFill>
      </dgm:spPr>
      <dgm:t>
        <a:bodyPr/>
        <a:lstStyle/>
        <a:p>
          <a:r>
            <a:rPr lang="it-IT" sz="3200" dirty="0" smtClean="0">
              <a:effectLst>
                <a:outerShdw blurRad="38100" dist="38100" dir="2700000" algn="tl">
                  <a:srgbClr val="000000">
                    <a:alpha val="43137"/>
                  </a:srgbClr>
                </a:outerShdw>
              </a:effectLst>
            </a:rPr>
            <a:t>Modelli, dispositivi, strumenti</a:t>
          </a:r>
          <a:endParaRPr lang="it-IT"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it-IT" sz="3200"/>
        </a:p>
      </dgm:t>
    </dgm:pt>
    <dgm:pt modelId="{266DE8E8-1339-41C4-B9A7-6148496C7FA9}" type="sibTrans" cxnId="{9071FB3B-D26B-4384-BD1A-80C12C62D02C}">
      <dgm:prSet/>
      <dgm:spPr/>
      <dgm:t>
        <a:bodyPr/>
        <a:lstStyle/>
        <a:p>
          <a:endParaRPr lang="it-IT" sz="3200"/>
        </a:p>
      </dgm:t>
    </dgm:pt>
    <dgm:pt modelId="{D1776C8F-2B10-4075-8DF7-7F65AB725ED5}">
      <dgm:prSet phldrT="[Text]" custT="1"/>
      <dgm:spPr>
        <a:solidFill>
          <a:schemeClr val="tx2"/>
        </a:solidFill>
      </dgm:spPr>
      <dgm:t>
        <a:bodyPr/>
        <a:lstStyle/>
        <a:p>
          <a:r>
            <a:rPr lang="it-IT" sz="4400"/>
            <a:t>3</a:t>
          </a:r>
        </a:p>
      </dgm:t>
    </dgm:pt>
    <dgm:pt modelId="{7291E740-3E17-41B3-99D3-1D67AE37CC3F}" type="parTrans" cxnId="{7077B78D-FCDC-4519-8416-DC357ACD5043}">
      <dgm:prSet/>
      <dgm:spPr/>
      <dgm:t>
        <a:bodyPr/>
        <a:lstStyle/>
        <a:p>
          <a:endParaRPr lang="it-IT" sz="3200"/>
        </a:p>
      </dgm:t>
    </dgm:pt>
    <dgm:pt modelId="{88B75C29-8054-417D-BCE3-878A55118F6D}" type="sibTrans" cxnId="{7077B78D-FCDC-4519-8416-DC357ACD5043}">
      <dgm:prSet/>
      <dgm:spPr/>
      <dgm:t>
        <a:bodyPr/>
        <a:lstStyle/>
        <a:p>
          <a:endParaRPr lang="it-IT" sz="3200"/>
        </a:p>
      </dgm:t>
    </dgm:pt>
    <dgm:pt modelId="{6BE4E373-0656-4EDC-821E-BE09C952B1F6}">
      <dgm:prSet phldrT="[Text]" custT="1"/>
      <dgm:spPr/>
      <dgm:t>
        <a:bodyPr/>
        <a:lstStyle/>
        <a:p>
          <a:r>
            <a:rPr lang="it-IT" sz="3200" dirty="0" smtClean="0">
              <a:effectLst>
                <a:outerShdw blurRad="38100" dist="38100" dir="2700000" algn="tl">
                  <a:srgbClr val="000000">
                    <a:alpha val="43137"/>
                  </a:srgbClr>
                </a:outerShdw>
              </a:effectLst>
            </a:rPr>
            <a:t>Proviamo a costruire e utilizzare una RUBRIC</a:t>
          </a:r>
          <a:r>
            <a:rPr lang="it-IT" sz="3200" baseline="0" dirty="0" smtClean="0">
              <a:effectLst>
                <a:outerShdw blurRad="38100" dist="38100" dir="2700000" algn="tl">
                  <a:srgbClr val="000000">
                    <a:alpha val="43137"/>
                  </a:srgbClr>
                </a:outerShdw>
              </a:effectLst>
            </a:rPr>
            <a:t> </a:t>
          </a:r>
          <a:endParaRPr lang="it-IT" sz="32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it-IT" sz="3200"/>
        </a:p>
      </dgm:t>
    </dgm:pt>
    <dgm:pt modelId="{E17B9BF1-2948-497F-8EC7-3BF734D839DB}" type="sibTrans" cxnId="{119690D4-400B-468B-8BA0-5C9C9E2AFEAF}">
      <dgm:prSet/>
      <dgm:spPr/>
      <dgm:t>
        <a:bodyPr/>
        <a:lstStyle/>
        <a:p>
          <a:endParaRPr lang="it-IT" sz="3200"/>
        </a:p>
      </dgm:t>
    </dgm:pt>
    <dgm:pt modelId="{1E4D3931-0DBD-4211-A24A-6AF364284B1E}">
      <dgm:prSet phldrT="[Text]" custT="1"/>
      <dgm:spPr>
        <a:solidFill>
          <a:schemeClr val="bg2">
            <a:lumMod val="40000"/>
            <a:lumOff val="60000"/>
            <a:alpha val="90000"/>
          </a:schemeClr>
        </a:solidFill>
      </dgm:spPr>
      <dgm:t>
        <a:bodyPr/>
        <a:lstStyle/>
        <a:p>
          <a:pPr marL="280988" indent="-280988"/>
          <a:r>
            <a:rPr lang="it-IT" sz="3200" dirty="0" smtClean="0">
              <a:effectLst>
                <a:outerShdw blurRad="38100" dist="38100" dir="2700000" algn="tl">
                  <a:srgbClr val="000000">
                    <a:alpha val="43137"/>
                  </a:srgbClr>
                </a:outerShdw>
              </a:effectLst>
            </a:rPr>
            <a:t>Competenze e formazione</a:t>
          </a:r>
          <a:endParaRPr lang="it-IT"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it-IT" sz="3200"/>
        </a:p>
      </dgm:t>
    </dgm:pt>
    <dgm:pt modelId="{FC93695B-FD0E-4353-B1FD-4328F4386DEC}" type="parTrans" cxnId="{63E4D827-0083-4625-9FD6-043D8D32091E}">
      <dgm:prSet/>
      <dgm:spPr/>
      <dgm:t>
        <a:bodyPr/>
        <a:lstStyle/>
        <a:p>
          <a:endParaRPr lang="it-IT"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it-IT"/>
        </a:p>
      </dgm:t>
    </dgm:pt>
    <dgm:pt modelId="{C4407577-18A2-46E0-8805-2838042EB67A}" type="pres">
      <dgm:prSet presAssocID="{74EE5CD8-078F-4590-BF9C-A341A294A016}" presName="linNode" presStyleCnt="0"/>
      <dgm:spPr/>
      <dgm:t>
        <a:bodyPr/>
        <a:lstStyle/>
        <a:p>
          <a:endParaRPr lang="it-IT"/>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it-IT"/>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it-IT"/>
        </a:p>
      </dgm:t>
    </dgm:pt>
    <dgm:pt modelId="{AB8574CC-D4F2-4555-AEE3-F4EE58B11D03}" type="pres">
      <dgm:prSet presAssocID="{CF9FB981-E6ED-4440-AC98-4E4E2ABA2C55}" presName="sp" presStyleCnt="0"/>
      <dgm:spPr/>
      <dgm:t>
        <a:bodyPr/>
        <a:lstStyle/>
        <a:p>
          <a:endParaRPr lang="it-IT"/>
        </a:p>
      </dgm:t>
    </dgm:pt>
    <dgm:pt modelId="{85B8F607-FDD8-476A-ADBE-E1250824F294}" type="pres">
      <dgm:prSet presAssocID="{AA046201-5C4D-445E-BF0B-5C6D2B0A1945}" presName="linNode" presStyleCnt="0"/>
      <dgm:spPr/>
      <dgm:t>
        <a:bodyPr/>
        <a:lstStyle/>
        <a:p>
          <a:endParaRPr lang="it-IT"/>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it-IT"/>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it-IT"/>
        </a:p>
      </dgm:t>
    </dgm:pt>
    <dgm:pt modelId="{5ACAA866-A8A8-4183-97B5-CEEAB1525C60}" type="pres">
      <dgm:prSet presAssocID="{40767EFF-7D52-4469-ACEE-7D28E67337E2}" presName="sp" presStyleCnt="0"/>
      <dgm:spPr/>
      <dgm:t>
        <a:bodyPr/>
        <a:lstStyle/>
        <a:p>
          <a:endParaRPr lang="it-IT"/>
        </a:p>
      </dgm:t>
    </dgm:pt>
    <dgm:pt modelId="{477213BE-9E91-4950-8451-7F60796F47F4}" type="pres">
      <dgm:prSet presAssocID="{D1776C8F-2B10-4075-8DF7-7F65AB725ED5}" presName="linNode" presStyleCnt="0"/>
      <dgm:spPr/>
      <dgm:t>
        <a:bodyPr/>
        <a:lstStyle/>
        <a:p>
          <a:endParaRPr lang="it-IT"/>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it-IT"/>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it-IT"/>
        </a:p>
      </dgm:t>
    </dgm:pt>
  </dgm:ptLst>
  <dgm:cxnLst>
    <dgm:cxn modelId="{7077B78D-FCDC-4519-8416-DC357ACD5043}" srcId="{F6FEADD9-F67D-41F5-BA4C-3C84956E7F46}" destId="{D1776C8F-2B10-4075-8DF7-7F65AB725ED5}" srcOrd="2" destOrd="0" parTransId="{7291E740-3E17-41B3-99D3-1D67AE37CC3F}" sibTransId="{88B75C29-8054-417D-BCE3-878A55118F6D}"/>
    <dgm:cxn modelId="{DE26D618-BBA2-4C58-8A92-AA00DBD58242}" type="presOf" srcId="{1E4D3931-0DBD-4211-A24A-6AF364284B1E}" destId="{D54B1729-BC98-42C1-9C6C-D65DCBA4358F}" srcOrd="0" destOrd="0" presId="urn:microsoft.com/office/officeart/2005/8/layout/vList5"/>
    <dgm:cxn modelId="{7B003AFF-B948-4496-A437-4E76B82E15D6}" type="presOf" srcId="{AA046201-5C4D-445E-BF0B-5C6D2B0A1945}" destId="{C04276DC-EE64-470A-B8BC-09067B8045FA}"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9071FB3B-D26B-4384-BD1A-80C12C62D02C}" srcId="{AA046201-5C4D-445E-BF0B-5C6D2B0A1945}" destId="{C59269D0-92A5-481C-BA64-727AFB0DD545}" srcOrd="0" destOrd="0" parTransId="{312CC84D-092F-422A-AA24-A4619DBBB7BE}" sibTransId="{266DE8E8-1339-41C4-B9A7-6148496C7FA9}"/>
    <dgm:cxn modelId="{F40F9561-0D4C-44CF-91EF-A92B1DBDE44B}" srcId="{F6FEADD9-F67D-41F5-BA4C-3C84956E7F46}" destId="{74EE5CD8-078F-4590-BF9C-A341A294A016}" srcOrd="0" destOrd="0" parTransId="{BB568D76-3363-43D3-B00C-3359A643216C}" sibTransId="{CF9FB981-E6ED-4440-AC98-4E4E2ABA2C55}"/>
    <dgm:cxn modelId="{C28D063E-E23E-46D7-9A1F-6256D46ACF15}" type="presOf" srcId="{6BE4E373-0656-4EDC-821E-BE09C952B1F6}" destId="{C7C3E6FD-D83F-4BDA-907E-B5EE041DA931}" srcOrd="0" destOrd="0" presId="urn:microsoft.com/office/officeart/2005/8/layout/vList5"/>
    <dgm:cxn modelId="{7C66F1EA-E75F-4339-8728-733A56FF4103}" type="presOf" srcId="{D1776C8F-2B10-4075-8DF7-7F65AB725ED5}" destId="{F5034101-5B7D-4FE7-B47A-5A48CF39606B}"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75166360-2641-4B3E-98C6-C961DD1B3B8D}" type="presOf" srcId="{C59269D0-92A5-481C-BA64-727AFB0DD545}" destId="{B37A5355-225B-4C6F-AED7-6C620F99EECC}"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22C507B7-1CBB-4E0A-AEE7-2C081BA65B55}" type="presOf" srcId="{F6FEADD9-F67D-41F5-BA4C-3C84956E7F46}" destId="{AAE7A1E6-6847-453D-B55B-8A82BF138C1D}" srcOrd="0" destOrd="0" presId="urn:microsoft.com/office/officeart/2005/8/layout/vList5"/>
    <dgm:cxn modelId="{D1784AE8-EF25-4BD0-AD70-0A616272DCB2}" type="presOf" srcId="{74EE5CD8-078F-4590-BF9C-A341A294A016}" destId="{7E429971-BC57-430F-BB25-C0574E5E39E3}" srcOrd="0" destOrd="0" presId="urn:microsoft.com/office/officeart/2005/8/layout/vList5"/>
    <dgm:cxn modelId="{48E2711D-041A-4BA4-A954-36CE75D47088}" type="presParOf" srcId="{AAE7A1E6-6847-453D-B55B-8A82BF138C1D}" destId="{C4407577-18A2-46E0-8805-2838042EB67A}" srcOrd="0" destOrd="0" presId="urn:microsoft.com/office/officeart/2005/8/layout/vList5"/>
    <dgm:cxn modelId="{124D07DD-7633-498C-A331-16D53241DC49}" type="presParOf" srcId="{C4407577-18A2-46E0-8805-2838042EB67A}" destId="{7E429971-BC57-430F-BB25-C0574E5E39E3}" srcOrd="0" destOrd="0" presId="urn:microsoft.com/office/officeart/2005/8/layout/vList5"/>
    <dgm:cxn modelId="{A24FFCE2-636D-4C82-86FC-AFB7DF2C4F2D}" type="presParOf" srcId="{C4407577-18A2-46E0-8805-2838042EB67A}" destId="{D54B1729-BC98-42C1-9C6C-D65DCBA4358F}" srcOrd="1" destOrd="0" presId="urn:microsoft.com/office/officeart/2005/8/layout/vList5"/>
    <dgm:cxn modelId="{857B22FA-583F-4235-BBC4-6D89B152A6D1}" type="presParOf" srcId="{AAE7A1E6-6847-453D-B55B-8A82BF138C1D}" destId="{AB8574CC-D4F2-4555-AEE3-F4EE58B11D03}" srcOrd="1" destOrd="0" presId="urn:microsoft.com/office/officeart/2005/8/layout/vList5"/>
    <dgm:cxn modelId="{1029692C-0BA8-4313-9EBD-A86BF99DF848}" type="presParOf" srcId="{AAE7A1E6-6847-453D-B55B-8A82BF138C1D}" destId="{85B8F607-FDD8-476A-ADBE-E1250824F294}" srcOrd="2" destOrd="0" presId="urn:microsoft.com/office/officeart/2005/8/layout/vList5"/>
    <dgm:cxn modelId="{1E07D57D-D08B-4DF6-BDA6-4F8CF781EB07}" type="presParOf" srcId="{85B8F607-FDD8-476A-ADBE-E1250824F294}" destId="{C04276DC-EE64-470A-B8BC-09067B8045FA}" srcOrd="0" destOrd="0" presId="urn:microsoft.com/office/officeart/2005/8/layout/vList5"/>
    <dgm:cxn modelId="{4C477319-BA9F-4354-B68B-345225E6E365}" type="presParOf" srcId="{85B8F607-FDD8-476A-ADBE-E1250824F294}" destId="{B37A5355-225B-4C6F-AED7-6C620F99EECC}" srcOrd="1" destOrd="0" presId="urn:microsoft.com/office/officeart/2005/8/layout/vList5"/>
    <dgm:cxn modelId="{8F5A02C7-0D33-4CCB-8B59-56D06BDA9756}" type="presParOf" srcId="{AAE7A1E6-6847-453D-B55B-8A82BF138C1D}" destId="{5ACAA866-A8A8-4183-97B5-CEEAB1525C60}" srcOrd="3" destOrd="0" presId="urn:microsoft.com/office/officeart/2005/8/layout/vList5"/>
    <dgm:cxn modelId="{571209A4-AF96-4186-A079-610430ED7E57}" type="presParOf" srcId="{AAE7A1E6-6847-453D-B55B-8A82BF138C1D}" destId="{477213BE-9E91-4950-8451-7F60796F47F4}" srcOrd="4" destOrd="0" presId="urn:microsoft.com/office/officeart/2005/8/layout/vList5"/>
    <dgm:cxn modelId="{3EC90D14-09D3-4502-9D65-5C1B305EB914}" type="presParOf" srcId="{477213BE-9E91-4950-8451-7F60796F47F4}" destId="{F5034101-5B7D-4FE7-B47A-5A48CF39606B}" srcOrd="0" destOrd="0" presId="urn:microsoft.com/office/officeart/2005/8/layout/vList5"/>
    <dgm:cxn modelId="{9C2244C6-630C-4DE8-A030-E2B69AFB5726}" type="presParOf" srcId="{477213BE-9E91-4950-8451-7F60796F47F4}" destId="{C7C3E6FD-D83F-4BDA-907E-B5EE041DA931}" srcOrd="1" destOrd="0" presId="urn:microsoft.com/office/officeart/2005/8/layout/vList5"/>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4B1729-BC98-42C1-9C6C-D65DCBA4358F}">
      <dsp:nvSpPr>
        <dsp:cNvPr id="0" name=""/>
        <dsp:cNvSpPr/>
      </dsp:nvSpPr>
      <dsp:spPr>
        <a:xfrm rot="5400000">
          <a:off x="4269031" y="-2687022"/>
          <a:ext cx="1047750" cy="6687701"/>
        </a:xfrm>
        <a:prstGeom prst="rect">
          <a:avLst/>
        </a:prstGeom>
        <a:solidFill>
          <a:schemeClr val="bg2">
            <a:lumMod val="40000"/>
            <a:lumOff val="60000"/>
            <a:alpha val="9000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it-IT" sz="3200" kern="1200" dirty="0" smtClean="0">
              <a:effectLst>
                <a:outerShdw blurRad="38100" dist="38100" dir="2700000" algn="tl">
                  <a:srgbClr val="000000">
                    <a:alpha val="43137"/>
                  </a:srgbClr>
                </a:outerShdw>
              </a:effectLst>
            </a:rPr>
            <a:t>Competenze e formazione</a:t>
          </a:r>
          <a:endParaRPr lang="it-IT" sz="3200" kern="1200" dirty="0">
            <a:effectLst>
              <a:outerShdw blurRad="38100" dist="38100" dir="2700000" algn="tl">
                <a:srgbClr val="000000">
                  <a:alpha val="43137"/>
                </a:srgbClr>
              </a:outerShdw>
            </a:effectLst>
          </a:endParaRPr>
        </a:p>
      </dsp:txBody>
      <dsp:txXfrm rot="5400000">
        <a:off x="4269031" y="-2687022"/>
        <a:ext cx="1047750" cy="6687701"/>
      </dsp:txXfrm>
    </dsp:sp>
    <dsp:sp modelId="{7E429971-BC57-430F-BB25-C0574E5E39E3}">
      <dsp:nvSpPr>
        <dsp:cNvPr id="0" name=""/>
        <dsp:cNvSpPr/>
      </dsp:nvSpPr>
      <dsp:spPr>
        <a:xfrm>
          <a:off x="146" y="0"/>
          <a:ext cx="1448909" cy="1309687"/>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kern="1200" dirty="0"/>
            <a:t>1</a:t>
          </a:r>
        </a:p>
      </dsp:txBody>
      <dsp:txXfrm>
        <a:off x="146" y="0"/>
        <a:ext cx="1448909" cy="1309687"/>
      </dsp:txXfrm>
    </dsp:sp>
    <dsp:sp modelId="{B37A5355-225B-4C6F-AED7-6C620F99EECC}">
      <dsp:nvSpPr>
        <dsp:cNvPr id="0" name=""/>
        <dsp:cNvSpPr/>
      </dsp:nvSpPr>
      <dsp:spPr>
        <a:xfrm rot="5400000">
          <a:off x="4269031" y="-1311850"/>
          <a:ext cx="1047750" cy="6687701"/>
        </a:xfrm>
        <a:prstGeom prst="rect">
          <a:avLst/>
        </a:prstGeom>
        <a:solidFill>
          <a:schemeClr val="accent2">
            <a:lumMod val="60000"/>
            <a:lumOff val="40000"/>
            <a:alpha val="9000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it-IT" sz="3200" kern="1200" dirty="0" smtClean="0">
              <a:effectLst>
                <a:outerShdw blurRad="38100" dist="38100" dir="2700000" algn="tl">
                  <a:srgbClr val="000000">
                    <a:alpha val="43137"/>
                  </a:srgbClr>
                </a:outerShdw>
              </a:effectLst>
            </a:rPr>
            <a:t>Modelli, dispositivi, strumenti</a:t>
          </a:r>
          <a:endParaRPr lang="it-IT" sz="3200" kern="1200" dirty="0">
            <a:effectLst>
              <a:outerShdw blurRad="38100" dist="38100" dir="2700000" algn="tl">
                <a:srgbClr val="000000">
                  <a:alpha val="43137"/>
                </a:srgbClr>
              </a:outerShdw>
            </a:effectLst>
          </a:endParaRPr>
        </a:p>
      </dsp:txBody>
      <dsp:txXfrm rot="5400000">
        <a:off x="4269031" y="-1311850"/>
        <a:ext cx="1047750" cy="6687701"/>
      </dsp:txXfrm>
    </dsp:sp>
    <dsp:sp modelId="{C04276DC-EE64-470A-B8BC-09067B8045FA}">
      <dsp:nvSpPr>
        <dsp:cNvPr id="0" name=""/>
        <dsp:cNvSpPr/>
      </dsp:nvSpPr>
      <dsp:spPr>
        <a:xfrm>
          <a:off x="146" y="1377156"/>
          <a:ext cx="1448909" cy="1309687"/>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kern="1200" dirty="0"/>
            <a:t>2</a:t>
          </a:r>
        </a:p>
      </dsp:txBody>
      <dsp:txXfrm>
        <a:off x="146" y="1377156"/>
        <a:ext cx="1448909" cy="1309687"/>
      </dsp:txXfrm>
    </dsp:sp>
    <dsp:sp modelId="{C7C3E6FD-D83F-4BDA-907E-B5EE041DA931}">
      <dsp:nvSpPr>
        <dsp:cNvPr id="0" name=""/>
        <dsp:cNvSpPr/>
      </dsp:nvSpPr>
      <dsp:spPr>
        <a:xfrm rot="5400000">
          <a:off x="4269031" y="63321"/>
          <a:ext cx="1047750" cy="6687701"/>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it-IT" sz="3200" kern="1200" dirty="0" smtClean="0">
              <a:effectLst>
                <a:outerShdw blurRad="38100" dist="38100" dir="2700000" algn="tl">
                  <a:srgbClr val="000000">
                    <a:alpha val="43137"/>
                  </a:srgbClr>
                </a:outerShdw>
              </a:effectLst>
            </a:rPr>
            <a:t>Proviamo a costruire e utilizzare una RUBRIC</a:t>
          </a:r>
          <a:r>
            <a:rPr lang="it-IT" sz="3200" kern="1200" baseline="0" dirty="0" smtClean="0">
              <a:effectLst>
                <a:outerShdw blurRad="38100" dist="38100" dir="2700000" algn="tl">
                  <a:srgbClr val="000000">
                    <a:alpha val="43137"/>
                  </a:srgbClr>
                </a:outerShdw>
              </a:effectLst>
            </a:rPr>
            <a:t> </a:t>
          </a:r>
          <a:endParaRPr lang="it-IT" sz="3200" kern="1200" dirty="0">
            <a:effectLst>
              <a:outerShdw blurRad="38100" dist="38100" dir="2700000" algn="tl">
                <a:srgbClr val="000000">
                  <a:alpha val="43137"/>
                </a:srgbClr>
              </a:outerShdw>
            </a:effectLst>
          </a:endParaRPr>
        </a:p>
      </dsp:txBody>
      <dsp:txXfrm rot="5400000">
        <a:off x="4269031" y="63321"/>
        <a:ext cx="1047750" cy="6687701"/>
      </dsp:txXfrm>
    </dsp:sp>
    <dsp:sp modelId="{F5034101-5B7D-4FE7-B47A-5A48CF39606B}">
      <dsp:nvSpPr>
        <dsp:cNvPr id="0" name=""/>
        <dsp:cNvSpPr/>
      </dsp:nvSpPr>
      <dsp:spPr>
        <a:xfrm>
          <a:off x="146" y="2752328"/>
          <a:ext cx="1448909" cy="1309687"/>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kern="1200"/>
            <a:t>3</a:t>
          </a:r>
        </a:p>
      </dsp:txBody>
      <dsp:txXfrm>
        <a:off x="146" y="2752328"/>
        <a:ext cx="1448909" cy="13096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75A24644-FA5F-493A-BA02-F14B1087686C}" type="datetimeFigureOut">
              <a:rPr lang="it-IT"/>
              <a:pPr>
                <a:defRPr/>
              </a:pPr>
              <a:t>21/12/2015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ED7EFB2E-60F4-43E0-8EC7-5A5A5181E553}"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defRPr/>
            </a:pPr>
            <a:endParaRPr lang="it-IT" dirty="0"/>
          </a:p>
        </p:txBody>
      </p:sp>
      <p:sp>
        <p:nvSpPr>
          <p:cNvPr id="53251" name="Slide Image Placeholder 4"/>
          <p:cNvSpPr>
            <a:spLocks noGrp="1" noRot="1" noChangeAspect="1" noTextEdit="1"/>
          </p:cNvSpPr>
          <p:nvPr>
            <p:ph type="sldImg"/>
          </p:nvPr>
        </p:nvSpPr>
        <p:spPr bwMode="auto">
          <a:xfrm>
            <a:off x="539750" y="503238"/>
            <a:ext cx="3143250" cy="2359025"/>
          </a:xfrm>
          <a:noFill/>
          <a:ln>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427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ltLang="it-IT" smtClean="0"/>
          </a:p>
        </p:txBody>
      </p:sp>
      <p:sp>
        <p:nvSpPr>
          <p:cNvPr id="7270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C72AAA6-86F8-48C0-896D-DA21E91CE384}" type="slidenum">
              <a:rPr lang="it-IT" smtClean="0">
                <a:latin typeface="Arial" pitchFamily="34" charset="0"/>
              </a:rPr>
              <a:pPr>
                <a:defRPr/>
              </a:pPr>
              <a:t>47</a:t>
            </a:fld>
            <a:endParaRPr lang="it-IT"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endParaRPr lang="it-IT" altLang="it-IT" smtClean="0"/>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endParaRPr lang="it-IT" altLang="it-IT" smtClean="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endParaRPr lang="it-IT" altLang="it-IT" smtClean="0"/>
            </a:p>
          </p:txBody>
        </p:sp>
      </p:grpSp>
      <p:sp>
        <p:nvSpPr>
          <p:cNvPr id="5122" name="Rectangle 2"/>
          <p:cNvSpPr>
            <a:spLocks noGrp="1" noChangeArrowheads="1"/>
          </p:cNvSpPr>
          <p:nvPr>
            <p:ph type="ctrTitle"/>
          </p:nvPr>
        </p:nvSpPr>
        <p:spPr>
          <a:xfrm>
            <a:off x="685800" y="685800"/>
            <a:ext cx="7772400" cy="2127250"/>
          </a:xfrm>
        </p:spPr>
        <p:txBody>
          <a:bodyPr/>
          <a:lstStyle>
            <a:lvl1pPr algn="ctr">
              <a:defRPr sz="5800"/>
            </a:lvl1pPr>
          </a:lstStyle>
          <a:p>
            <a:r>
              <a:rPr lang="it-IT"/>
              <a:t>Fare clic per modificare lo stile del titolo</a:t>
            </a:r>
          </a:p>
        </p:txBody>
      </p:sp>
      <p:sp>
        <p:nvSpPr>
          <p:cNvPr id="512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it-IT"/>
              <a:t>Fare clic per modificare lo stile del sottotitolo dello schema</a:t>
            </a:r>
          </a:p>
        </p:txBody>
      </p:sp>
      <p:sp>
        <p:nvSpPr>
          <p:cNvPr id="8" name="Rectangle 4"/>
          <p:cNvSpPr>
            <a:spLocks noGrp="1" noChangeArrowheads="1"/>
          </p:cNvSpPr>
          <p:nvPr>
            <p:ph type="dt" sz="half" idx="10"/>
          </p:nvPr>
        </p:nvSpPr>
        <p:spPr/>
        <p:txBody>
          <a:bodyPr/>
          <a:lstStyle>
            <a:lvl1pPr>
              <a:defRPr/>
            </a:lvl1pPr>
          </a:lstStyle>
          <a:p>
            <a:pPr>
              <a:defRPr/>
            </a:pPr>
            <a:endParaRPr lang="it-IT"/>
          </a:p>
        </p:txBody>
      </p:sp>
      <p:sp>
        <p:nvSpPr>
          <p:cNvPr id="9" name="Rectangle 5"/>
          <p:cNvSpPr>
            <a:spLocks noGrp="1" noChangeArrowheads="1"/>
          </p:cNvSpPr>
          <p:nvPr>
            <p:ph type="ftr" sz="quarter" idx="11"/>
          </p:nvPr>
        </p:nvSpPr>
        <p:spPr/>
        <p:txBody>
          <a:bodyPr/>
          <a:lstStyle>
            <a:lvl1pPr>
              <a:defRPr/>
            </a:lvl1pPr>
          </a:lstStyle>
          <a:p>
            <a:pPr>
              <a:defRPr/>
            </a:pPr>
            <a:endParaRPr lang="it-IT"/>
          </a:p>
        </p:txBody>
      </p:sp>
      <p:sp>
        <p:nvSpPr>
          <p:cNvPr id="10" name="Rectangle 6"/>
          <p:cNvSpPr>
            <a:spLocks noGrp="1" noChangeArrowheads="1"/>
          </p:cNvSpPr>
          <p:nvPr>
            <p:ph type="sldNum" sz="quarter" idx="12"/>
          </p:nvPr>
        </p:nvSpPr>
        <p:spPr/>
        <p:txBody>
          <a:bodyPr/>
          <a:lstStyle>
            <a:lvl1pPr>
              <a:defRPr/>
            </a:lvl1pPr>
          </a:lstStyle>
          <a:p>
            <a:pPr>
              <a:defRPr/>
            </a:pPr>
            <a:fld id="{C4755C2F-B614-40F1-92F3-7A40A62EDC27}"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EC346D5-A469-4FB9-94C3-F6E8C7B16310}"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1E407B1-28F3-46E5-A150-03DD834422E1}"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8229600" cy="21891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7200" y="3941763"/>
            <a:ext cx="8229600" cy="21891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B13480E-D07A-45EF-9D9B-9C1BBEC2B5EF}"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91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41763"/>
            <a:ext cx="4038600" cy="21891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B03009CF-CB65-4F78-B12E-27E39F1A8DD9}"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olo e contenuto sopra tes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0200"/>
            <a:ext cx="4038600" cy="21891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91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half" idx="3"/>
          </p:nvPr>
        </p:nvSpPr>
        <p:spPr>
          <a:xfrm>
            <a:off x="457200" y="3941763"/>
            <a:ext cx="8229600" cy="21891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C2660994-1FF0-49F4-8F0D-5873A4124440}" type="slidenum">
              <a:rPr lang="it-IT"/>
              <a:pPr>
                <a:defRPr/>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Vuota">
    <p:spTree>
      <p:nvGrpSpPr>
        <p:cNvPr id="1" name=""/>
        <p:cNvGrpSpPr/>
        <p:nvPr/>
      </p:nvGrpSpPr>
      <p:grpSpPr>
        <a:xfrm>
          <a:off x="0" y="0"/>
          <a:ext cx="0" cy="0"/>
          <a:chOff x="0" y="0"/>
          <a:chExt cx="0" cy="0"/>
        </a:xfrm>
      </p:grpSpPr>
      <p:sp>
        <p:nvSpPr>
          <p:cNvPr id="4" name="CasellaDiTesto 12"/>
          <p:cNvSpPr txBox="1">
            <a:spLocks noChangeArrowheads="1"/>
          </p:cNvSpPr>
          <p:nvPr userDrawn="1"/>
        </p:nvSpPr>
        <p:spPr bwMode="auto">
          <a:xfrm>
            <a:off x="8429625" y="6488113"/>
            <a:ext cx="7143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fld id="{C09ADF8D-47BB-4040-836A-18C239FFD497}" type="slidenum">
              <a:rPr lang="it-IT" sz="1400" smtClean="0">
                <a:solidFill>
                  <a:schemeClr val="bg1"/>
                </a:solidFill>
                <a:latin typeface="Arial" pitchFamily="34" charset="0"/>
              </a:rPr>
              <a:pPr eaLnBrk="1" hangingPunct="1">
                <a:defRPr/>
              </a:pPr>
              <a:t>‹N›</a:t>
            </a:fld>
            <a:endParaRPr lang="it-IT" sz="1400" smtClean="0">
              <a:solidFill>
                <a:schemeClr val="bg1"/>
              </a:solidFill>
              <a:latin typeface="Arial" pitchFamily="34" charset="0"/>
            </a:endParaRPr>
          </a:p>
        </p:txBody>
      </p:sp>
      <p:sp>
        <p:nvSpPr>
          <p:cNvPr id="15" name="Segnaposto contenuto 14"/>
          <p:cNvSpPr>
            <a:spLocks noGrp="1"/>
          </p:cNvSpPr>
          <p:nvPr>
            <p:ph sz="quarter" idx="13"/>
          </p:nvPr>
        </p:nvSpPr>
        <p:spPr>
          <a:xfrm>
            <a:off x="285720" y="1714488"/>
            <a:ext cx="8643998" cy="4429156"/>
          </a:xfrm>
        </p:spPr>
        <p:txBody>
          <a:bodyPr/>
          <a:lstStyle>
            <a:lvl1pPr>
              <a:buClr>
                <a:schemeClr val="accent6">
                  <a:lumMod val="75000"/>
                </a:schemeClr>
              </a:buClr>
              <a:buFont typeface="Arial" pitchFamily="34" charset="0"/>
              <a:buChar char="•"/>
              <a:defRPr sz="2400">
                <a:latin typeface="AvantGarde Bk BT"/>
              </a:defRPr>
            </a:lvl1pPr>
            <a:lvl2pPr>
              <a:defRPr sz="2000">
                <a:latin typeface="AvantGarde Bk BT"/>
              </a:defRPr>
            </a:lvl2pPr>
            <a:lvl3pPr>
              <a:defRPr sz="1800">
                <a:latin typeface="AvantGarde Bk BT"/>
              </a:defRPr>
            </a:lvl3pPr>
            <a:lvl4pPr>
              <a:defRPr sz="1600">
                <a:latin typeface="AvantGarde Bk BT"/>
              </a:defRPr>
            </a:lvl4pPr>
            <a:lvl5pPr>
              <a:defRPr sz="1600" i="1">
                <a:latin typeface="AvantGarde Bk BT"/>
              </a:defRPr>
            </a:lvl5pPr>
          </a:lstStyle>
          <a:p>
            <a:pPr lvl="0"/>
            <a:r>
              <a:rPr lang="it-IT" dirty="0" smtClean="0"/>
              <a:t>Fare clic </a:t>
            </a:r>
            <a:r>
              <a:rPr lang="en-GB" noProof="0" dirty="0" smtClean="0"/>
              <a:t>per</a:t>
            </a:r>
            <a:r>
              <a:rPr lang="it-IT" dirty="0" smtClean="0"/>
              <a:t>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9" name="Titolo 18"/>
          <p:cNvSpPr>
            <a:spLocks noGrp="1"/>
          </p:cNvSpPr>
          <p:nvPr>
            <p:ph type="title"/>
          </p:nvPr>
        </p:nvSpPr>
        <p:spPr>
          <a:xfrm>
            <a:off x="457200" y="857232"/>
            <a:ext cx="8229600" cy="560406"/>
          </a:xfrm>
        </p:spPr>
        <p:txBody>
          <a:bodyPr/>
          <a:lstStyle/>
          <a:p>
            <a:r>
              <a:rPr lang="it-IT" smtClean="0"/>
              <a:t>Fare clic per modificare lo stile del titolo</a:t>
            </a:r>
            <a:endParaRPr lang="it-IT"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tx2">
                    <a:lumMod val="75000"/>
                  </a:schemeClr>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E9EEEB7-03CE-49F3-B809-EDC12D1CEF3E}"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E52AD81-E0E0-4D59-B9E8-C576ED95F36F}"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D7F7FEF-AA42-41DD-8C99-CA53B38F788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69F730E8-5255-462C-86F0-30426241B7C5}"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2C232C7B-F76F-46A3-9BD2-64A280512531}"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B53606D1-9416-4F4B-93B0-06CC7B42057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CE2CB95-4BCD-4732-AC57-8CA889BA7213}"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66D408F-8BF2-4F50-B1E6-47126F750D7F}"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10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cs typeface="+mn-cs"/>
              </a:defRPr>
            </a:lvl1pPr>
          </a:lstStyle>
          <a:p>
            <a:pPr>
              <a:defRPr/>
            </a:pPr>
            <a:endParaRPr lang="it-IT"/>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cs typeface="+mn-cs"/>
              </a:defRPr>
            </a:lvl1pPr>
          </a:lstStyle>
          <a:p>
            <a:pPr>
              <a:defRPr/>
            </a:pPr>
            <a:endParaRPr lang="it-IT"/>
          </a:p>
        </p:txBody>
      </p:sp>
      <p:sp>
        <p:nvSpPr>
          <p:cNvPr id="410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cs typeface="+mn-cs"/>
              </a:defRPr>
            </a:lvl1pPr>
          </a:lstStyle>
          <a:p>
            <a:pPr>
              <a:defRPr/>
            </a:pPr>
            <a:fld id="{0A64C0C0-0537-4C16-A19F-35E15E93B787}" type="slidenum">
              <a:rPr lang="it-IT"/>
              <a:pPr>
                <a:defRPr/>
              </a:pPr>
              <a:t>‹N›</a:t>
            </a:fld>
            <a:endParaRPr lang="it-IT"/>
          </a:p>
        </p:txBody>
      </p:sp>
      <p:sp>
        <p:nvSpPr>
          <p:cNvPr id="1031" name="Rectangle 7"/>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defRPr/>
            </a:pPr>
            <a:endParaRPr lang="it-IT" altLang="it-IT" sz="2400" smtClean="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p:spPr>
        <p:txBody>
          <a:bodyPr/>
          <a:lstStyle/>
          <a:p>
            <a:endParaRPr lang="it-IT"/>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defRPr/>
            </a:pPr>
            <a:endParaRPr lang="it-IT" altLang="it-IT" sz="2400" smtClean="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defRPr/>
            </a:pPr>
            <a:endParaRPr lang="it-IT" altLang="it-IT" sz="2400" smtClean="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80"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1" r:id="rId15"/>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emarkingassistant.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rubistar.4teachers.org/index.ph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lepidascuola.org/wp-content/uploads/2014/02/Rubistar-For-Teachers-per-realizzare-le-rubric-di-valutazione-1.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teach-nology.com/web_tools/rubric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rubistar.4teachers.org/index.php" TargetMode="External"/><Relationship Id="rId7" Type="http://schemas.openxmlformats.org/officeDocument/2006/relationships/hyperlink" Target="http://www.essaytagger.com/" TargetMode="External"/><Relationship Id="rId2" Type="http://schemas.openxmlformats.org/officeDocument/2006/relationships/hyperlink" Target="http://emarkingassistant.com/download/erubric-assistant-free-software/" TargetMode="External"/><Relationship Id="rId1" Type="http://schemas.openxmlformats.org/officeDocument/2006/relationships/slideLayout" Target="../slideLayouts/slideLayout2.xml"/><Relationship Id="rId6" Type="http://schemas.openxmlformats.org/officeDocument/2006/relationships/hyperlink" Target="http://www.learner.org/workshops/hswriting/interactives/rubric/index.html" TargetMode="External"/><Relationship Id="rId5" Type="http://schemas.openxmlformats.org/officeDocument/2006/relationships/hyperlink" Target="http://www.rcampus.com/indexrubric.cfm" TargetMode="External"/><Relationship Id="rId4" Type="http://schemas.openxmlformats.org/officeDocument/2006/relationships/hyperlink" Target="http://www.forallrubrics.co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edtechteacher.org/assessment/" TargetMode="External"/><Relationship Id="rId2" Type="http://schemas.openxmlformats.org/officeDocument/2006/relationships/hyperlink" Target="http://www.teach-nology.com/web_tools/rubrics/" TargetMode="External"/><Relationship Id="rId1" Type="http://schemas.openxmlformats.org/officeDocument/2006/relationships/slideLayout" Target="../slideLayouts/slideLayout2.xml"/><Relationship Id="rId6" Type="http://schemas.openxmlformats.org/officeDocument/2006/relationships/hyperlink" Target="http://www.icvs.it/index.php?option=com_content&amp;view=article&amp;id=88:rubriche-valutative-scuola-primaria&amp;catid=22&amp;Itemid=101" TargetMode="External"/><Relationship Id="rId5" Type="http://schemas.openxmlformats.org/officeDocument/2006/relationships/hyperlink" Target="http://www.direzionesaluzzo.it/index.php?option=com_content&amp;view=article&amp;id=209:archivio-rubriche-educative-as-20132014&amp;catid=1" TargetMode="External"/><Relationship Id="rId4" Type="http://schemas.openxmlformats.org/officeDocument/2006/relationships/hyperlink" Target="http://www.webpages.uidaho.edu/bblearnhelp/instructor-help/assessments-%26amp;-grades/grade-submissions/rubrics/sample-rubrics.html"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docs.google.com/document/d/1_8cu6ifd4luwOMwR1B4QK_jOLwinO7RJM1_ZBpADPIs/mobilebasic?pli=1" TargetMode="External"/><Relationship Id="rId3" Type="http://schemas.openxmlformats.org/officeDocument/2006/relationships/hyperlink" Target="http://www.livebinders.com/play/play?id=1274859" TargetMode="External"/><Relationship Id="rId7" Type="http://schemas.openxmlformats.org/officeDocument/2006/relationships/hyperlink" Target="http://www.schrockguide.net/assessment-and-rubrics.html" TargetMode="External"/><Relationship Id="rId2" Type="http://schemas.openxmlformats.org/officeDocument/2006/relationships/hyperlink" Target="http://www.europeanschoolnetacademy.eu/documents/16784/16816/21CLD+Learning+Activity+Rubrics.pdf/a3dd42ee-9761-4035-9569-c3a963da1f94" TargetMode="External"/><Relationship Id="rId1" Type="http://schemas.openxmlformats.org/officeDocument/2006/relationships/slideLayout" Target="../slideLayouts/slideLayout2.xml"/><Relationship Id="rId6" Type="http://schemas.openxmlformats.org/officeDocument/2006/relationships/hyperlink" Target="http://www.apprendimentocooperativo.it/Materiali-prodotti/primaria/Creare-rubriche-di-valutazione-con-gli-alunni/ca_6022.html" TargetMode="External"/><Relationship Id="rId5" Type="http://schemas.openxmlformats.org/officeDocument/2006/relationships/hyperlink" Target="http://bie.org/objects/cat/rubrics" TargetMode="External"/><Relationship Id="rId4" Type="http://schemas.openxmlformats.org/officeDocument/2006/relationships/hyperlink" Target="http://bie.org/object/document/rubric_for_rubric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l.giannandrea@unimc.it"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www.pcworld.com/article/239125/google_plus_day_24_is_google_plus_a_more_engaging_social_network.html"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685800"/>
            <a:ext cx="8569325" cy="2127250"/>
          </a:xfrm>
        </p:spPr>
        <p:txBody>
          <a:bodyPr/>
          <a:lstStyle/>
          <a:p>
            <a:r>
              <a:rPr lang="it-IT" altLang="it-IT" sz="4400" smtClean="0"/>
              <a:t>Valutare con competenza. </a:t>
            </a:r>
            <a:br>
              <a:rPr lang="it-IT" altLang="it-IT" sz="4400" smtClean="0"/>
            </a:br>
            <a:r>
              <a:rPr lang="it-IT" altLang="it-IT" sz="4400" smtClean="0"/>
              <a:t>L’uso delle RUBRIC</a:t>
            </a:r>
          </a:p>
        </p:txBody>
      </p:sp>
      <p:sp>
        <p:nvSpPr>
          <p:cNvPr id="4099" name="Rectangle 3"/>
          <p:cNvSpPr>
            <a:spLocks noGrp="1" noChangeArrowheads="1"/>
          </p:cNvSpPr>
          <p:nvPr>
            <p:ph type="subTitle" idx="1"/>
          </p:nvPr>
        </p:nvSpPr>
        <p:spPr>
          <a:xfrm>
            <a:off x="2339975" y="3644900"/>
            <a:ext cx="5719763" cy="879475"/>
          </a:xfrm>
        </p:spPr>
        <p:txBody>
          <a:bodyPr/>
          <a:lstStyle/>
          <a:p>
            <a:pPr eaLnBrk="1" hangingPunct="1"/>
            <a:r>
              <a:rPr lang="it-IT" altLang="it-IT" sz="2400" b="1" i="1" smtClean="0">
                <a:solidFill>
                  <a:srgbClr val="4D4D4D"/>
                </a:solidFill>
                <a:latin typeface="Garamond" pitchFamily="18" charset="0"/>
              </a:rPr>
              <a:t>Lorella Giannandrea</a:t>
            </a:r>
            <a:br>
              <a:rPr lang="it-IT" altLang="it-IT" sz="2400" b="1" i="1" smtClean="0">
                <a:solidFill>
                  <a:srgbClr val="4D4D4D"/>
                </a:solidFill>
                <a:latin typeface="Garamond" pitchFamily="18" charset="0"/>
              </a:rPr>
            </a:br>
            <a:r>
              <a:rPr lang="it-IT" altLang="it-IT" sz="2400" b="1" i="1" smtClean="0">
                <a:solidFill>
                  <a:srgbClr val="4D4D4D"/>
                </a:solidFill>
                <a:latin typeface="Garamond" pitchFamily="18" charset="0"/>
              </a:rPr>
              <a:t>Università degli Studi di Macerata</a:t>
            </a:r>
          </a:p>
        </p:txBody>
      </p:sp>
      <p:sp>
        <p:nvSpPr>
          <p:cNvPr id="4100" name="Text Box 4"/>
          <p:cNvSpPr txBox="1">
            <a:spLocks noChangeArrowheads="1"/>
          </p:cNvSpPr>
          <p:nvPr/>
        </p:nvSpPr>
        <p:spPr bwMode="auto">
          <a:xfrm>
            <a:off x="4487863" y="5516563"/>
            <a:ext cx="4476750" cy="646112"/>
          </a:xfrm>
          <a:prstGeom prst="rect">
            <a:avLst/>
          </a:prstGeom>
          <a:noFill/>
          <a:ln w="9525">
            <a:noFill/>
            <a:miter lim="800000"/>
            <a:headEnd/>
            <a:tailEnd/>
          </a:ln>
        </p:spPr>
        <p:txBody>
          <a:bodyPr>
            <a:spAutoFit/>
          </a:bodyPr>
          <a:lstStyle/>
          <a:p>
            <a:pPr algn="ctr">
              <a:spcBef>
                <a:spcPct val="50000"/>
              </a:spcBef>
            </a:pPr>
            <a:r>
              <a:rPr lang="it-IT" altLang="it-IT" b="1">
                <a:solidFill>
                  <a:srgbClr val="4D4D4D"/>
                </a:solidFill>
                <a:latin typeface="Garamond" pitchFamily="18" charset="0"/>
              </a:rPr>
              <a:t>I. C. «S. De Magistris» Caldarola</a:t>
            </a:r>
            <a:br>
              <a:rPr lang="it-IT" altLang="it-IT" b="1">
                <a:solidFill>
                  <a:srgbClr val="4D4D4D"/>
                </a:solidFill>
                <a:latin typeface="Garamond" pitchFamily="18" charset="0"/>
              </a:rPr>
            </a:br>
            <a:r>
              <a:rPr lang="it-IT" altLang="it-IT" b="1">
                <a:solidFill>
                  <a:srgbClr val="4D4D4D"/>
                </a:solidFill>
                <a:latin typeface="Garamond" pitchFamily="18" charset="0"/>
              </a:rPr>
              <a:t>4 settembre 2015</a:t>
            </a:r>
            <a:r>
              <a:rPr lang="it-IT" altLang="it-IT" sz="1400">
                <a:latin typeface="Garamond" pitchFamily="18" charset="0"/>
              </a:rPr>
              <a:t>                                                            </a:t>
            </a:r>
          </a:p>
        </p:txBody>
      </p:sp>
      <p:pic>
        <p:nvPicPr>
          <p:cNvPr id="4101" name="Picture 7" descr="http://www.middleweb.com/wp-content/uploads/2013/04/rubrics-wordgraph-560.png"/>
          <p:cNvPicPr>
            <a:picLocks noChangeAspect="1" noChangeArrowheads="1"/>
          </p:cNvPicPr>
          <p:nvPr/>
        </p:nvPicPr>
        <p:blipFill>
          <a:blip r:embed="rId2" cstate="print"/>
          <a:srcRect/>
          <a:stretch>
            <a:fillRect/>
          </a:stretch>
        </p:blipFill>
        <p:spPr bwMode="auto">
          <a:xfrm>
            <a:off x="88900" y="4005263"/>
            <a:ext cx="4398963" cy="243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smtClean="0"/>
              <a:t>Come </a:t>
            </a:r>
            <a:r>
              <a:rPr lang="en-US" dirty="0" err="1" smtClean="0"/>
              <a:t>ricostruire</a:t>
            </a:r>
            <a:r>
              <a:rPr lang="en-US" dirty="0" smtClean="0"/>
              <a:t> la </a:t>
            </a:r>
            <a:r>
              <a:rPr lang="en-US" dirty="0" err="1" smtClean="0"/>
              <a:t>competenza</a:t>
            </a:r>
            <a:endParaRPr lang="en-US" dirty="0"/>
          </a:p>
        </p:txBody>
      </p:sp>
      <p:sp>
        <p:nvSpPr>
          <p:cNvPr id="13315" name="Segnaposto contenuto 2"/>
          <p:cNvSpPr>
            <a:spLocks noGrp="1"/>
          </p:cNvSpPr>
          <p:nvPr>
            <p:ph idx="1"/>
          </p:nvPr>
        </p:nvSpPr>
        <p:spPr/>
        <p:txBody>
          <a:bodyPr/>
          <a:lstStyle/>
          <a:p>
            <a:r>
              <a:rPr lang="en-US" smtClean="0"/>
              <a:t>Interpretare tracce</a:t>
            </a:r>
          </a:p>
          <a:p>
            <a:endParaRPr lang="en-US" smtClean="0"/>
          </a:p>
          <a:p>
            <a:r>
              <a:rPr lang="en-US" smtClean="0"/>
              <a:t>Proporre esperienze contestualizzate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Approcci</a:t>
            </a:r>
            <a:r>
              <a:rPr lang="en-US" dirty="0" smtClean="0"/>
              <a:t> per la </a:t>
            </a:r>
            <a:r>
              <a:rPr lang="en-US" dirty="0" err="1" smtClean="0"/>
              <a:t>valutazione</a:t>
            </a:r>
            <a:r>
              <a:rPr lang="en-US" dirty="0" smtClean="0"/>
              <a:t> </a:t>
            </a:r>
            <a:r>
              <a:rPr lang="en-US" dirty="0" err="1" smtClean="0"/>
              <a:t>delle</a:t>
            </a:r>
            <a:r>
              <a:rPr lang="en-US" dirty="0" smtClean="0"/>
              <a:t> </a:t>
            </a:r>
            <a:r>
              <a:rPr lang="en-US" dirty="0" err="1" smtClean="0"/>
              <a:t>competenze</a:t>
            </a:r>
            <a:endParaRPr lang="en-US" dirty="0"/>
          </a:p>
        </p:txBody>
      </p:sp>
      <p:sp>
        <p:nvSpPr>
          <p:cNvPr id="14339" name="Segnaposto contenuto 2"/>
          <p:cNvSpPr>
            <a:spLocks noGrp="1"/>
          </p:cNvSpPr>
          <p:nvPr>
            <p:ph idx="1"/>
          </p:nvPr>
        </p:nvSpPr>
        <p:spPr/>
        <p:txBody>
          <a:bodyPr/>
          <a:lstStyle/>
          <a:p>
            <a:r>
              <a:rPr lang="en-US" smtClean="0"/>
              <a:t>Approcci cognitivisti – (compositivo-analitici)</a:t>
            </a:r>
          </a:p>
          <a:p>
            <a:pPr lvl="1"/>
            <a:r>
              <a:rPr lang="en-US" smtClean="0"/>
              <a:t>Attenzione ai processi che compongono la competenza, </a:t>
            </a:r>
          </a:p>
          <a:p>
            <a:pPr lvl="1"/>
            <a:r>
              <a:rPr lang="en-US" smtClean="0"/>
              <a:t>sia come “apprendimenti risorsa”, </a:t>
            </a:r>
          </a:p>
          <a:p>
            <a:pPr lvl="1"/>
            <a:r>
              <a:rPr lang="en-US" smtClean="0"/>
              <a:t>sia come processi più complessi (problem posing, metacognizione, mobilitazione di schemi).</a:t>
            </a:r>
          </a:p>
          <a:p>
            <a:r>
              <a:rPr lang="en-US" smtClean="0"/>
              <a:t>La valutazione si realizza in riferimento a profili di competenze. </a:t>
            </a:r>
          </a:p>
          <a:p>
            <a:pPr lvl="1"/>
            <a:r>
              <a:rPr lang="en-US" smtClean="0"/>
              <a:t>Il compito complesso viene scomposto in sottoobiettivi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Approccio</a:t>
            </a:r>
            <a:r>
              <a:rPr lang="en-US" dirty="0" smtClean="0"/>
              <a:t> socio </a:t>
            </a:r>
            <a:r>
              <a:rPr lang="en-US" dirty="0" err="1" smtClean="0"/>
              <a:t>costruttivista</a:t>
            </a:r>
            <a:endParaRPr lang="en-US" dirty="0"/>
          </a:p>
        </p:txBody>
      </p:sp>
      <p:sp>
        <p:nvSpPr>
          <p:cNvPr id="3" name="Segnaposto contenuto 2"/>
          <p:cNvSpPr>
            <a:spLocks noGrp="1"/>
          </p:cNvSpPr>
          <p:nvPr>
            <p:ph idx="1"/>
          </p:nvPr>
        </p:nvSpPr>
        <p:spPr/>
        <p:txBody>
          <a:bodyPr/>
          <a:lstStyle/>
          <a:p>
            <a:pPr>
              <a:defRPr/>
            </a:pPr>
            <a:r>
              <a:rPr lang="en-US" sz="2000" dirty="0" err="1" smtClean="0"/>
              <a:t>Visione</a:t>
            </a:r>
            <a:r>
              <a:rPr lang="en-US" sz="2000" dirty="0" smtClean="0"/>
              <a:t> </a:t>
            </a:r>
            <a:r>
              <a:rPr lang="en-US" sz="2000" dirty="0" err="1" smtClean="0"/>
              <a:t>olistica</a:t>
            </a:r>
            <a:r>
              <a:rPr lang="en-US" sz="2000" dirty="0" smtClean="0"/>
              <a:t> </a:t>
            </a:r>
            <a:r>
              <a:rPr lang="en-US" sz="2000" dirty="0" err="1" smtClean="0"/>
              <a:t>della</a:t>
            </a:r>
            <a:r>
              <a:rPr lang="en-US" sz="2000" dirty="0" smtClean="0"/>
              <a:t> </a:t>
            </a:r>
            <a:r>
              <a:rPr lang="en-US" sz="2000" dirty="0" err="1" smtClean="0"/>
              <a:t>competenza</a:t>
            </a:r>
            <a:r>
              <a:rPr lang="en-US" sz="2000" dirty="0" smtClean="0"/>
              <a:t>, </a:t>
            </a:r>
            <a:r>
              <a:rPr lang="en-US" sz="2000" dirty="0" err="1" smtClean="0"/>
              <a:t>focalizzata</a:t>
            </a:r>
            <a:r>
              <a:rPr lang="en-US" sz="2000" dirty="0" smtClean="0"/>
              <a:t> </a:t>
            </a:r>
            <a:r>
              <a:rPr lang="en-US" sz="2000" dirty="0" err="1" smtClean="0"/>
              <a:t>su</a:t>
            </a:r>
            <a:r>
              <a:rPr lang="en-US" sz="2000" dirty="0" smtClean="0"/>
              <a:t> </a:t>
            </a:r>
            <a:r>
              <a:rPr lang="en-US" sz="2000" dirty="0" err="1" smtClean="0"/>
              <a:t>situazioni</a:t>
            </a:r>
            <a:r>
              <a:rPr lang="en-US" sz="2000" dirty="0" smtClean="0"/>
              <a:t> </a:t>
            </a:r>
            <a:r>
              <a:rPr lang="en-US" sz="2000" dirty="0" err="1" smtClean="0"/>
              <a:t>autentiche</a:t>
            </a:r>
            <a:r>
              <a:rPr lang="en-US" sz="2000" dirty="0" smtClean="0"/>
              <a:t> e </a:t>
            </a:r>
            <a:r>
              <a:rPr lang="en-US" sz="2000" dirty="0" err="1" smtClean="0"/>
              <a:t>sull’azione</a:t>
            </a:r>
            <a:r>
              <a:rPr lang="en-US" sz="2000" dirty="0" smtClean="0"/>
              <a:t> come </a:t>
            </a:r>
            <a:r>
              <a:rPr lang="en-US" sz="2000" dirty="0" err="1" smtClean="0"/>
              <a:t>oggetto</a:t>
            </a:r>
            <a:r>
              <a:rPr lang="en-US" sz="2000" dirty="0" smtClean="0"/>
              <a:t> di </a:t>
            </a:r>
            <a:r>
              <a:rPr lang="en-US" sz="2000" dirty="0" err="1" smtClean="0"/>
              <a:t>analisi</a:t>
            </a:r>
            <a:r>
              <a:rPr lang="en-US" sz="2000" dirty="0" smtClean="0"/>
              <a:t>:</a:t>
            </a:r>
          </a:p>
          <a:p>
            <a:pPr>
              <a:defRPr/>
            </a:pPr>
            <a:r>
              <a:rPr lang="en-US" sz="2000" dirty="0" smtClean="0"/>
              <a:t>Durante </a:t>
            </a:r>
            <a:r>
              <a:rPr lang="en-US" sz="2000" dirty="0" err="1" smtClean="0"/>
              <a:t>l’azione</a:t>
            </a:r>
            <a:r>
              <a:rPr lang="en-US" sz="2000" dirty="0" smtClean="0"/>
              <a:t>:</a:t>
            </a:r>
          </a:p>
          <a:p>
            <a:pPr lvl="1">
              <a:defRPr/>
            </a:pPr>
            <a:r>
              <a:rPr lang="en-US" sz="1800" dirty="0" err="1" smtClean="0"/>
              <a:t>Pertinenza</a:t>
            </a:r>
            <a:r>
              <a:rPr lang="en-US" sz="1800" dirty="0" smtClean="0"/>
              <a:t> al </a:t>
            </a:r>
            <a:r>
              <a:rPr lang="en-US" sz="1800" dirty="0" err="1" smtClean="0"/>
              <a:t>contesto</a:t>
            </a:r>
            <a:endParaRPr lang="en-US" sz="1800" dirty="0" smtClean="0"/>
          </a:p>
          <a:p>
            <a:pPr lvl="1">
              <a:defRPr/>
            </a:pPr>
            <a:r>
              <a:rPr lang="en-US" sz="1800" dirty="0" err="1" smtClean="0"/>
              <a:t>Articolazione</a:t>
            </a:r>
            <a:endParaRPr lang="en-US" sz="1800" dirty="0" smtClean="0"/>
          </a:p>
          <a:p>
            <a:pPr lvl="1">
              <a:defRPr/>
            </a:pPr>
            <a:r>
              <a:rPr lang="en-US" sz="1800" dirty="0" err="1" smtClean="0"/>
              <a:t>Padronanza</a:t>
            </a:r>
            <a:r>
              <a:rPr lang="en-US" sz="1800" dirty="0" smtClean="0"/>
              <a:t> </a:t>
            </a:r>
            <a:r>
              <a:rPr lang="en-US" sz="1800" dirty="0" err="1" smtClean="0"/>
              <a:t>delle</a:t>
            </a:r>
            <a:r>
              <a:rPr lang="en-US" sz="1800" dirty="0" smtClean="0"/>
              <a:t> </a:t>
            </a:r>
            <a:r>
              <a:rPr lang="en-US" sz="1800" dirty="0" err="1" smtClean="0"/>
              <a:t>risorse</a:t>
            </a:r>
            <a:r>
              <a:rPr lang="en-US" sz="1800" dirty="0" smtClean="0"/>
              <a:t> </a:t>
            </a:r>
            <a:r>
              <a:rPr lang="en-US" sz="1800" dirty="0" err="1" smtClean="0"/>
              <a:t>soggettive</a:t>
            </a:r>
            <a:r>
              <a:rPr lang="en-US" sz="1800" dirty="0" smtClean="0"/>
              <a:t> e </a:t>
            </a:r>
            <a:r>
              <a:rPr lang="en-US" sz="1800" dirty="0" err="1" smtClean="0"/>
              <a:t>oggettive</a:t>
            </a:r>
            <a:endParaRPr lang="en-US" sz="1800" dirty="0" smtClean="0"/>
          </a:p>
          <a:p>
            <a:pPr lvl="1">
              <a:defRPr/>
            </a:pPr>
            <a:r>
              <a:rPr lang="en-US" sz="1800" dirty="0" err="1" smtClean="0"/>
              <a:t>Adeguatezza</a:t>
            </a:r>
            <a:r>
              <a:rPr lang="en-US" sz="1800" dirty="0" smtClean="0"/>
              <a:t> del </a:t>
            </a:r>
            <a:r>
              <a:rPr lang="en-US" sz="1800" dirty="0" err="1" smtClean="0"/>
              <a:t>loro</a:t>
            </a:r>
            <a:r>
              <a:rPr lang="en-US" sz="1800" dirty="0" smtClean="0"/>
              <a:t> </a:t>
            </a:r>
            <a:r>
              <a:rPr lang="en-US" sz="1800" dirty="0" err="1" smtClean="0"/>
              <a:t>impiego</a:t>
            </a:r>
            <a:r>
              <a:rPr lang="en-US" sz="1800" dirty="0" smtClean="0"/>
              <a:t>.</a:t>
            </a:r>
          </a:p>
          <a:p>
            <a:pPr>
              <a:defRPr/>
            </a:pPr>
            <a:r>
              <a:rPr lang="en-US" sz="2200" dirty="0" err="1" smtClean="0"/>
              <a:t>Dopo</a:t>
            </a:r>
            <a:r>
              <a:rPr lang="en-US" sz="2200" dirty="0" smtClean="0"/>
              <a:t> </a:t>
            </a:r>
            <a:r>
              <a:rPr lang="en-US" sz="2200" dirty="0" err="1" smtClean="0"/>
              <a:t>l’azione</a:t>
            </a:r>
            <a:endParaRPr lang="en-US" sz="2200" dirty="0" smtClean="0"/>
          </a:p>
          <a:p>
            <a:pPr lvl="1">
              <a:defRPr/>
            </a:pPr>
            <a:r>
              <a:rPr lang="en-US" sz="1800" dirty="0" err="1" smtClean="0"/>
              <a:t>Capacità</a:t>
            </a:r>
            <a:r>
              <a:rPr lang="en-US" sz="1800" dirty="0" smtClean="0"/>
              <a:t> del </a:t>
            </a:r>
            <a:r>
              <a:rPr lang="en-US" sz="1800" dirty="0" err="1" smtClean="0"/>
              <a:t>soggetto</a:t>
            </a:r>
            <a:r>
              <a:rPr lang="en-US" sz="1800" dirty="0" smtClean="0"/>
              <a:t> di </a:t>
            </a:r>
            <a:r>
              <a:rPr lang="en-US" sz="1800" dirty="0" err="1" smtClean="0"/>
              <a:t>rievocare</a:t>
            </a:r>
            <a:r>
              <a:rPr lang="en-US" sz="1800" dirty="0" smtClean="0"/>
              <a:t> la </a:t>
            </a:r>
            <a:r>
              <a:rPr lang="en-US" sz="1800" dirty="0" err="1" smtClean="0"/>
              <a:t>competenza</a:t>
            </a:r>
            <a:r>
              <a:rPr lang="en-US" sz="1800" dirty="0" smtClean="0"/>
              <a:t> </a:t>
            </a:r>
            <a:r>
              <a:rPr lang="en-US" sz="1800" dirty="0" err="1" smtClean="0"/>
              <a:t>agita</a:t>
            </a:r>
            <a:endParaRPr lang="en-US" sz="1800" dirty="0" smtClean="0"/>
          </a:p>
          <a:p>
            <a:pPr lvl="1">
              <a:defRPr/>
            </a:pPr>
            <a:r>
              <a:rPr lang="en-US" sz="1800" dirty="0" err="1" smtClean="0"/>
              <a:t>Capacità</a:t>
            </a:r>
            <a:r>
              <a:rPr lang="en-US" sz="1800" dirty="0" smtClean="0"/>
              <a:t> di </a:t>
            </a:r>
            <a:r>
              <a:rPr lang="en-US" sz="1800" dirty="0" err="1" smtClean="0"/>
              <a:t>analizzare</a:t>
            </a:r>
            <a:r>
              <a:rPr lang="en-US" sz="1800" dirty="0" smtClean="0"/>
              <a:t> </a:t>
            </a:r>
            <a:r>
              <a:rPr lang="en-US" sz="1800" dirty="0" err="1" smtClean="0"/>
              <a:t>il</a:t>
            </a:r>
            <a:r>
              <a:rPr lang="en-US" sz="1800" dirty="0" smtClean="0"/>
              <a:t> </a:t>
            </a:r>
            <a:r>
              <a:rPr lang="en-US" sz="1800" dirty="0" err="1" smtClean="0"/>
              <a:t>lavoro</a:t>
            </a:r>
            <a:r>
              <a:rPr lang="en-US" sz="1800" dirty="0" smtClean="0"/>
              <a:t> </a:t>
            </a:r>
            <a:r>
              <a:rPr lang="en-US" sz="1800" dirty="0" err="1" smtClean="0"/>
              <a:t>svolto</a:t>
            </a:r>
            <a:endParaRPr lang="en-US" sz="1800" dirty="0" smtClean="0"/>
          </a:p>
          <a:p>
            <a:pPr>
              <a:defRPr/>
            </a:pPr>
            <a:r>
              <a:rPr lang="en-US" sz="2200" dirty="0" smtClean="0"/>
              <a:t>In un </a:t>
            </a:r>
            <a:r>
              <a:rPr lang="en-US" sz="2200" dirty="0" err="1" smtClean="0"/>
              <a:t>contesto</a:t>
            </a:r>
            <a:r>
              <a:rPr lang="en-US" sz="2200" dirty="0" smtClean="0"/>
              <a:t> </a:t>
            </a:r>
            <a:r>
              <a:rPr lang="en-US" sz="2200" dirty="0" err="1" smtClean="0"/>
              <a:t>differente</a:t>
            </a:r>
            <a:endParaRPr lang="en-US" sz="2200" dirty="0" smtClean="0"/>
          </a:p>
          <a:p>
            <a:pPr lvl="1">
              <a:defRPr/>
            </a:pPr>
            <a:r>
              <a:rPr lang="en-US" sz="1800" dirty="0" err="1" smtClean="0"/>
              <a:t>Capacità</a:t>
            </a:r>
            <a:r>
              <a:rPr lang="en-US" sz="1800" dirty="0" smtClean="0"/>
              <a:t> di </a:t>
            </a:r>
            <a:r>
              <a:rPr lang="en-US" sz="1800" dirty="0" err="1" smtClean="0"/>
              <a:t>constestualizzare</a:t>
            </a:r>
            <a:r>
              <a:rPr lang="en-US" sz="1800" dirty="0" smtClean="0"/>
              <a:t> la </a:t>
            </a:r>
            <a:r>
              <a:rPr lang="en-US" sz="1800" dirty="0" err="1" smtClean="0"/>
              <a:t>competenza</a:t>
            </a:r>
            <a:r>
              <a:rPr lang="en-US" sz="1800" dirty="0" smtClean="0"/>
              <a:t> </a:t>
            </a:r>
            <a:r>
              <a:rPr lang="en-US" sz="1800" dirty="0" err="1" smtClean="0"/>
              <a:t>agita</a:t>
            </a:r>
            <a:r>
              <a:rPr lang="en-US" sz="1800" dirty="0" smtClean="0"/>
              <a:t> e di </a:t>
            </a:r>
            <a:r>
              <a:rPr lang="en-US" sz="1800" dirty="0" err="1" smtClean="0"/>
              <a:t>riutilizzarla</a:t>
            </a:r>
            <a:r>
              <a:rPr lang="en-US" sz="1800" dirty="0" smtClean="0"/>
              <a:t>.</a:t>
            </a:r>
          </a:p>
          <a:p>
            <a:pPr lvl="1">
              <a:defRPr/>
            </a:pPr>
            <a:endParaRPr lang="en-US" sz="1800" dirty="0" smtClean="0"/>
          </a:p>
          <a:p>
            <a:pPr marL="457200" lvl="1" indent="0">
              <a:buFont typeface="Wingdings" pitchFamily="2" charset="2"/>
              <a:buNone/>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Strumenti</a:t>
            </a:r>
            <a:r>
              <a:rPr lang="en-US" dirty="0" smtClean="0"/>
              <a:t> </a:t>
            </a:r>
            <a:r>
              <a:rPr lang="en-US" dirty="0" err="1" smtClean="0"/>
              <a:t>osservativi</a:t>
            </a:r>
            <a:r>
              <a:rPr lang="en-US" dirty="0" smtClean="0"/>
              <a:t> e </a:t>
            </a:r>
            <a:r>
              <a:rPr lang="en-US" dirty="0" err="1" smtClean="0"/>
              <a:t>colloqui</a:t>
            </a:r>
            <a:r>
              <a:rPr lang="en-US" dirty="0" smtClean="0"/>
              <a:t> </a:t>
            </a:r>
            <a:endParaRPr lang="en-US" dirty="0"/>
          </a:p>
        </p:txBody>
      </p:sp>
      <p:sp>
        <p:nvSpPr>
          <p:cNvPr id="3" name="Segnaposto contenuto 2"/>
          <p:cNvSpPr>
            <a:spLocks noGrp="1"/>
          </p:cNvSpPr>
          <p:nvPr>
            <p:ph idx="1"/>
          </p:nvPr>
        </p:nvSpPr>
        <p:spPr/>
        <p:txBody>
          <a:bodyPr/>
          <a:lstStyle/>
          <a:p>
            <a:pPr>
              <a:defRPr/>
            </a:pPr>
            <a:r>
              <a:rPr lang="it-IT" dirty="0" smtClean="0"/>
              <a:t>strumenti </a:t>
            </a:r>
            <a:r>
              <a:rPr lang="it-IT" dirty="0"/>
              <a:t>di </a:t>
            </a:r>
            <a:r>
              <a:rPr lang="it-IT" dirty="0" smtClean="0"/>
              <a:t>rilevazione:</a:t>
            </a:r>
          </a:p>
          <a:p>
            <a:pPr lvl="1">
              <a:defRPr/>
            </a:pPr>
            <a:r>
              <a:rPr lang="it-IT" dirty="0" smtClean="0"/>
              <a:t>griglie </a:t>
            </a:r>
            <a:r>
              <a:rPr lang="it-IT" dirty="0"/>
              <a:t>di supporto all’osservazione </a:t>
            </a:r>
            <a:r>
              <a:rPr lang="it-IT" dirty="0" smtClean="0"/>
              <a:t>partecipata</a:t>
            </a:r>
          </a:p>
          <a:p>
            <a:pPr lvl="1">
              <a:defRPr/>
            </a:pPr>
            <a:r>
              <a:rPr lang="it-IT" dirty="0" smtClean="0"/>
              <a:t>per </a:t>
            </a:r>
            <a:r>
              <a:rPr lang="it-IT" dirty="0"/>
              <a:t>l’analisi delle pratiche, </a:t>
            </a:r>
            <a:endParaRPr lang="it-IT" dirty="0" smtClean="0"/>
          </a:p>
          <a:p>
            <a:pPr lvl="1">
              <a:defRPr/>
            </a:pPr>
            <a:r>
              <a:rPr lang="it-IT" dirty="0" smtClean="0"/>
              <a:t>colloqui </a:t>
            </a:r>
            <a:r>
              <a:rPr lang="it-IT" dirty="0"/>
              <a:t>di </a:t>
            </a:r>
            <a:r>
              <a:rPr lang="it-IT" dirty="0" smtClean="0"/>
              <a:t>esplicitazione</a:t>
            </a:r>
          </a:p>
          <a:p>
            <a:pPr marL="57150" indent="0">
              <a:buFont typeface="Wingdings" pitchFamily="2" charset="2"/>
              <a:buNone/>
              <a:defRPr/>
            </a:pPr>
            <a:r>
              <a:rPr lang="it-IT" dirty="0" smtClean="0"/>
              <a:t>I </a:t>
            </a:r>
            <a:r>
              <a:rPr lang="it-IT" dirty="0"/>
              <a:t>profili </a:t>
            </a:r>
            <a:r>
              <a:rPr lang="it-IT" dirty="0" smtClean="0"/>
              <a:t>formativi, in </a:t>
            </a:r>
            <a:r>
              <a:rPr lang="it-IT" dirty="0"/>
              <a:t>questo caso, sono ‘a bassa strutturazione’ e vengono tratteggiati tenendo conto dei contesti di </a:t>
            </a:r>
            <a:r>
              <a:rPr lang="it-IT" dirty="0" smtClean="0"/>
              <a:t>esperienza, </a:t>
            </a:r>
            <a:r>
              <a:rPr lang="it-IT" dirty="0"/>
              <a:t>con l’indicazione di </a:t>
            </a:r>
            <a:r>
              <a:rPr lang="it-IT" i="1" dirty="0"/>
              <a:t>famiglie di situazioni </a:t>
            </a:r>
            <a:r>
              <a:rPr lang="it-IT" dirty="0"/>
              <a:t>da imparare a trattare con autonomia ed </a:t>
            </a:r>
            <a:r>
              <a:rPr lang="it-IT" dirty="0" smtClean="0"/>
              <a:t>incisività.</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Modelli</a:t>
            </a:r>
            <a:r>
              <a:rPr lang="en-US" dirty="0" smtClean="0"/>
              <a:t> </a:t>
            </a:r>
            <a:r>
              <a:rPr lang="en-US" dirty="0" err="1" smtClean="0"/>
              <a:t>multidimensionali</a:t>
            </a:r>
            <a:endParaRPr lang="en-US" dirty="0"/>
          </a:p>
        </p:txBody>
      </p:sp>
      <p:sp>
        <p:nvSpPr>
          <p:cNvPr id="17411" name="Segnaposto contenuto 2"/>
          <p:cNvSpPr>
            <a:spLocks noGrp="1"/>
          </p:cNvSpPr>
          <p:nvPr>
            <p:ph idx="1"/>
          </p:nvPr>
        </p:nvSpPr>
        <p:spPr>
          <a:xfrm>
            <a:off x="457200" y="1600200"/>
            <a:ext cx="8578850" cy="4530725"/>
          </a:xfrm>
        </p:spPr>
        <p:txBody>
          <a:bodyPr/>
          <a:lstStyle/>
          <a:p>
            <a:r>
              <a:rPr lang="it-IT" smtClean="0"/>
              <a:t>s</a:t>
            </a:r>
            <a:r>
              <a:rPr lang="it-IT" sz="2400" smtClean="0"/>
              <a:t>i avvalgono di situazioni autentiche o di ‘situazioni-problema’ quali artefatti didattico-valutativi in grado di suscitare la risposta competente -di livello complesso</a:t>
            </a:r>
          </a:p>
          <a:p>
            <a:r>
              <a:rPr lang="it-IT" sz="2400" smtClean="0"/>
              <a:t>prove di carattere semi-strutturato e strutturato, definite in modo da intercettare anche la progressione nella costruzione della risposta esperta. </a:t>
            </a:r>
          </a:p>
          <a:p>
            <a:r>
              <a:rPr lang="it-IT" sz="2400" smtClean="0"/>
              <a:t>A differenza degli schemi di carattere ‘scompositivo-analitico’, la focalizzazione non è tanto sulla rilevazione dei processi sottesi all’elaborazione della risposta, ma sull’azione in situazione’ e sulla sua compiutezza rispetto alle richieste. </a:t>
            </a:r>
            <a:endParaRPr lang="en-US" sz="24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2"/>
          <p:cNvSpPr>
            <a:spLocks noGrp="1"/>
          </p:cNvSpPr>
          <p:nvPr>
            <p:ph idx="1"/>
          </p:nvPr>
        </p:nvSpPr>
        <p:spPr/>
        <p:txBody>
          <a:bodyPr/>
          <a:lstStyle/>
          <a:p>
            <a:pPr>
              <a:buFont typeface="Georgia" pitchFamily="18" charset="0"/>
              <a:buNone/>
            </a:pPr>
            <a:r>
              <a:rPr lang="it-IT" sz="8000" smtClean="0"/>
              <a:t>  </a:t>
            </a:r>
            <a:r>
              <a:rPr lang="it-IT" sz="8000" smtClean="0">
                <a:solidFill>
                  <a:schemeClr val="accent2"/>
                </a:solidFill>
              </a:rPr>
              <a:t>LE RUBRICHE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endParaRPr lang="en-US" dirty="0"/>
          </a:p>
        </p:txBody>
      </p:sp>
      <p:sp>
        <p:nvSpPr>
          <p:cNvPr id="19459" name="Segnaposto contenuto 2"/>
          <p:cNvSpPr>
            <a:spLocks noGrp="1"/>
          </p:cNvSpPr>
          <p:nvPr>
            <p:ph idx="1"/>
          </p:nvPr>
        </p:nvSpPr>
        <p:spPr/>
        <p:txBody>
          <a:bodyPr/>
          <a:lstStyle/>
          <a:p>
            <a:endParaRPr lang="en-US" smtClean="0"/>
          </a:p>
        </p:txBody>
      </p:sp>
      <p:pic>
        <p:nvPicPr>
          <p:cNvPr id="19460" name="Picture 2" descr="C:\Users\standard\AppData\Local\Temp\Rar$DIa0.579\immagine 1.jpeg"/>
          <p:cNvPicPr>
            <a:picLocks noChangeAspect="1" noChangeArrowheads="1"/>
          </p:cNvPicPr>
          <p:nvPr/>
        </p:nvPicPr>
        <p:blipFill>
          <a:blip r:embed="rId2" cstate="print"/>
          <a:srcRect/>
          <a:stretch>
            <a:fillRect/>
          </a:stretch>
        </p:blipFill>
        <p:spPr bwMode="auto">
          <a:xfrm>
            <a:off x="323850" y="260350"/>
            <a:ext cx="8785225" cy="5883275"/>
          </a:xfrm>
          <a:prstGeom prst="rect">
            <a:avLst/>
          </a:prstGeom>
          <a:noFill/>
          <a:ln w="9525">
            <a:noFill/>
            <a:miter lim="800000"/>
            <a:headEnd/>
            <a:tailEnd/>
          </a:ln>
        </p:spPr>
      </p:pic>
      <p:sp>
        <p:nvSpPr>
          <p:cNvPr id="19461" name="CasellaDiTesto 3"/>
          <p:cNvSpPr txBox="1">
            <a:spLocks noChangeArrowheads="1"/>
          </p:cNvSpPr>
          <p:nvPr/>
        </p:nvSpPr>
        <p:spPr bwMode="auto">
          <a:xfrm>
            <a:off x="6659563" y="6381750"/>
            <a:ext cx="1944687" cy="368300"/>
          </a:xfrm>
          <a:prstGeom prst="rect">
            <a:avLst/>
          </a:prstGeom>
          <a:noFill/>
          <a:ln w="9525">
            <a:noFill/>
            <a:miter lim="800000"/>
            <a:headEnd/>
            <a:tailEnd/>
          </a:ln>
        </p:spPr>
        <p:txBody>
          <a:bodyPr>
            <a:spAutoFit/>
          </a:bodyPr>
          <a:lstStyle/>
          <a:p>
            <a:r>
              <a:rPr lang="en-US"/>
              <a:t>Castoldi, 2013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smtClean="0"/>
              <a:t>Rubric</a:t>
            </a:r>
            <a:endParaRPr lang="en-US" dirty="0"/>
          </a:p>
        </p:txBody>
      </p:sp>
      <p:sp>
        <p:nvSpPr>
          <p:cNvPr id="20483" name="Segnaposto contenuto 2"/>
          <p:cNvSpPr>
            <a:spLocks noGrp="1"/>
          </p:cNvSpPr>
          <p:nvPr>
            <p:ph idx="1"/>
          </p:nvPr>
        </p:nvSpPr>
        <p:spPr/>
        <p:txBody>
          <a:bodyPr/>
          <a:lstStyle/>
          <a:p>
            <a:r>
              <a:rPr lang="it-IT" smtClean="0"/>
              <a:t> </a:t>
            </a:r>
            <a:r>
              <a:rPr lang="it-IT" sz="2400" smtClean="0"/>
              <a:t>è uno strumento generalmente utilizzato per valutazioni soggettive e autentiche. </a:t>
            </a:r>
          </a:p>
          <a:p>
            <a:r>
              <a:rPr lang="it-IT" sz="2400" smtClean="0"/>
              <a:t>Nelle valutazioni soggettive, le rubriche aiutano a creare un certo livello di obiettività. </a:t>
            </a:r>
          </a:p>
          <a:p>
            <a:r>
              <a:rPr lang="it-IT" sz="2400" smtClean="0"/>
              <a:t>Gli studenti sono informati in modo più chiaro rispetto alle aspettative, prima della valutazione. </a:t>
            </a:r>
          </a:p>
          <a:p>
            <a:r>
              <a:rPr lang="it-IT" sz="2400" smtClean="0"/>
              <a:t>Successivamente possono comprendere con più facilità i loro punti deboli e quelli di forza. </a:t>
            </a:r>
          </a:p>
          <a:p>
            <a:r>
              <a:rPr lang="it-IT" sz="2400" smtClean="0"/>
              <a:t>Nelle valutazioni autentiche, le rubriche aiutano gli insegnanti a comunicare e poi valutare i livelli di prestazioni.</a:t>
            </a:r>
          </a:p>
          <a:p>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Valutare</a:t>
            </a:r>
            <a:r>
              <a:rPr lang="en-US" dirty="0" smtClean="0"/>
              <a:t> </a:t>
            </a:r>
            <a:r>
              <a:rPr lang="en-US" dirty="0" err="1" smtClean="0"/>
              <a:t>prestazioni</a:t>
            </a:r>
            <a:r>
              <a:rPr lang="en-US" dirty="0" smtClean="0"/>
              <a:t> </a:t>
            </a:r>
            <a:r>
              <a:rPr lang="en-US" dirty="0" err="1" smtClean="0"/>
              <a:t>complesse</a:t>
            </a:r>
            <a:endParaRPr lang="en-US" dirty="0"/>
          </a:p>
        </p:txBody>
      </p:sp>
      <p:sp>
        <p:nvSpPr>
          <p:cNvPr id="3" name="Segnaposto contenuto 2"/>
          <p:cNvSpPr>
            <a:spLocks noGrp="1"/>
          </p:cNvSpPr>
          <p:nvPr>
            <p:ph idx="1"/>
          </p:nvPr>
        </p:nvSpPr>
        <p:spPr/>
        <p:txBody>
          <a:bodyPr/>
          <a:lstStyle/>
          <a:p>
            <a:pPr>
              <a:defRPr/>
            </a:pPr>
            <a:r>
              <a:rPr lang="it-IT" dirty="0" smtClean="0"/>
              <a:t>sviluppo </a:t>
            </a:r>
            <a:r>
              <a:rPr lang="it-IT" dirty="0"/>
              <a:t>di un prodotto, </a:t>
            </a:r>
            <a:endParaRPr lang="it-IT" dirty="0" smtClean="0"/>
          </a:p>
          <a:p>
            <a:pPr>
              <a:defRPr/>
            </a:pPr>
            <a:r>
              <a:rPr lang="it-IT" dirty="0" smtClean="0"/>
              <a:t>soluzione </a:t>
            </a:r>
            <a:r>
              <a:rPr lang="it-IT" dirty="0"/>
              <a:t>di un problema, </a:t>
            </a:r>
            <a:endParaRPr lang="it-IT" dirty="0" smtClean="0"/>
          </a:p>
          <a:p>
            <a:pPr>
              <a:defRPr/>
            </a:pPr>
            <a:r>
              <a:rPr lang="it-IT" dirty="0" smtClean="0"/>
              <a:t>esecuzione </a:t>
            </a:r>
            <a:r>
              <a:rPr lang="it-IT" dirty="0"/>
              <a:t>di un saggio artistico</a:t>
            </a:r>
            <a:r>
              <a:rPr lang="it-IT" dirty="0" smtClean="0"/>
              <a:t>, </a:t>
            </a:r>
          </a:p>
          <a:p>
            <a:pPr>
              <a:defRPr/>
            </a:pPr>
            <a:r>
              <a:rPr lang="it-IT" dirty="0" smtClean="0"/>
              <a:t>conduzione di una esposizione orale, </a:t>
            </a:r>
          </a:p>
          <a:p>
            <a:pPr>
              <a:defRPr/>
            </a:pPr>
            <a:r>
              <a:rPr lang="it-IT" dirty="0" smtClean="0"/>
              <a:t>collaborazione in un gruppo, ecc. </a:t>
            </a:r>
          </a:p>
          <a:p>
            <a:pPr marL="0" indent="0">
              <a:buFont typeface="Wingdings" pitchFamily="2" charset="2"/>
              <a:buNone/>
              <a:defRPr/>
            </a:pPr>
            <a:r>
              <a:rPr lang="it-IT" dirty="0" smtClean="0"/>
              <a:t>La raccolta di osservazioni sul grado di collaborazione e sul comportamento in generale sono </a:t>
            </a:r>
            <a:r>
              <a:rPr lang="it-IT" b="1" i="1" dirty="0" smtClean="0">
                <a:solidFill>
                  <a:schemeClr val="accent1">
                    <a:lumMod val="60000"/>
                    <a:lumOff val="40000"/>
                  </a:schemeClr>
                </a:solidFill>
              </a:rPr>
              <a:t>impossibili con un test </a:t>
            </a:r>
            <a:r>
              <a:rPr lang="it-IT" dirty="0" smtClean="0"/>
              <a:t>e non traducibili in un numero tout-court.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Rubriche</a:t>
            </a:r>
            <a:r>
              <a:rPr lang="en-US" dirty="0" smtClean="0"/>
              <a:t>, </a:t>
            </a:r>
            <a:r>
              <a:rPr lang="en-US" dirty="0" err="1" smtClean="0"/>
              <a:t>griglie</a:t>
            </a:r>
            <a:r>
              <a:rPr lang="en-US" dirty="0" smtClean="0"/>
              <a:t>, check-list</a:t>
            </a:r>
            <a:endParaRPr lang="en-US" dirty="0"/>
          </a:p>
        </p:txBody>
      </p:sp>
      <p:sp>
        <p:nvSpPr>
          <p:cNvPr id="3" name="Segnaposto contenuto 2"/>
          <p:cNvSpPr>
            <a:spLocks noGrp="1"/>
          </p:cNvSpPr>
          <p:nvPr>
            <p:ph idx="1"/>
          </p:nvPr>
        </p:nvSpPr>
        <p:spPr>
          <a:xfrm>
            <a:off x="457200" y="1600200"/>
            <a:ext cx="8435975" cy="4530725"/>
          </a:xfrm>
        </p:spPr>
        <p:txBody>
          <a:bodyPr/>
          <a:lstStyle/>
          <a:p>
            <a:pPr>
              <a:defRPr/>
            </a:pPr>
            <a:r>
              <a:rPr lang="it-IT" sz="2400" dirty="0" smtClean="0"/>
              <a:t>Come </a:t>
            </a:r>
            <a:r>
              <a:rPr lang="it-IT" sz="2400" dirty="0"/>
              <a:t>le </a:t>
            </a:r>
            <a:r>
              <a:rPr lang="it-IT" sz="2400" dirty="0" err="1"/>
              <a:t>checklist</a:t>
            </a:r>
            <a:r>
              <a:rPr lang="it-IT" sz="2400" dirty="0"/>
              <a:t> e le performance-list, le rubriche prevedono la scomposizione della prestazione in elementi importanti ed </a:t>
            </a:r>
            <a:r>
              <a:rPr lang="it-IT" sz="2400" dirty="0" smtClean="0"/>
              <a:t>inoltre </a:t>
            </a:r>
            <a:r>
              <a:rPr lang="it-IT" sz="2400" dirty="0"/>
              <a:t>è prevista una rigorosa definizione dei livelli di prestazione attesi</a:t>
            </a:r>
            <a:r>
              <a:rPr lang="it-IT" sz="2400" dirty="0" smtClean="0"/>
              <a:t>.</a:t>
            </a:r>
          </a:p>
          <a:p>
            <a:pPr marL="0" indent="0">
              <a:buFont typeface="Wingdings" pitchFamily="2" charset="2"/>
              <a:buNone/>
              <a:defRPr/>
            </a:pPr>
            <a:r>
              <a:rPr lang="it-IT" sz="2400" dirty="0" smtClean="0"/>
              <a:t> </a:t>
            </a:r>
          </a:p>
          <a:p>
            <a:pPr>
              <a:defRPr/>
            </a:pPr>
            <a:r>
              <a:rPr lang="it-IT" sz="2400" dirty="0" smtClean="0"/>
              <a:t>la </a:t>
            </a:r>
            <a:r>
              <a:rPr lang="it-IT" sz="2400" dirty="0"/>
              <a:t>rubrica </a:t>
            </a:r>
            <a:r>
              <a:rPr lang="it-IT" sz="2400" dirty="0" smtClean="0"/>
              <a:t>è </a:t>
            </a:r>
            <a:r>
              <a:rPr lang="it-IT" sz="2400" dirty="0"/>
              <a:t>un modello che contiene, del sistema alunno che effettua una prestazione, </a:t>
            </a:r>
            <a:r>
              <a:rPr lang="it-IT" sz="2400" b="1" dirty="0" smtClean="0"/>
              <a:t>tutti </a:t>
            </a:r>
            <a:r>
              <a:rPr lang="it-IT" sz="2400" b="1" dirty="0"/>
              <a:t>e soli </a:t>
            </a:r>
            <a:r>
              <a:rPr lang="it-IT" sz="2400" dirty="0"/>
              <a:t>gli elementi importanti che servono per valutare la prestazione stessa e </a:t>
            </a:r>
            <a:r>
              <a:rPr lang="it-IT" sz="2400" dirty="0" smtClean="0"/>
              <a:t>i </a:t>
            </a:r>
            <a:r>
              <a:rPr lang="it-IT" sz="2400" dirty="0"/>
              <a:t>criteri per misurarli.</a:t>
            </a:r>
          </a:p>
          <a:p>
            <a:pP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11560" y="1772816"/>
          <a:ext cx="813690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itle 1"/>
          <p:cNvSpPr>
            <a:spLocks noGrp="1"/>
          </p:cNvSpPr>
          <p:nvPr>
            <p:ph type="title"/>
          </p:nvPr>
        </p:nvSpPr>
        <p:spPr>
          <a:xfrm>
            <a:off x="841375" y="301625"/>
            <a:ext cx="8077200" cy="1143000"/>
          </a:xfrm>
        </p:spPr>
        <p:txBody>
          <a:bodyPr/>
          <a:lstStyle/>
          <a:p>
            <a:r>
              <a:rPr lang="it-IT" altLang="it-IT" smtClean="0"/>
              <a:t>Programma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p:txBody>
          <a:bodyPr/>
          <a:lstStyle/>
          <a:p>
            <a:pPr>
              <a:defRPr/>
            </a:pPr>
            <a:r>
              <a:rPr lang="it-IT" smtClean="0"/>
              <a:t>Rubrica</a:t>
            </a:r>
          </a:p>
        </p:txBody>
      </p:sp>
      <p:sp>
        <p:nvSpPr>
          <p:cNvPr id="23555" name="Segnaposto contenuto 2"/>
          <p:cNvSpPr>
            <a:spLocks noGrp="1"/>
          </p:cNvSpPr>
          <p:nvPr>
            <p:ph idx="1"/>
          </p:nvPr>
        </p:nvSpPr>
        <p:spPr/>
        <p:txBody>
          <a:bodyPr/>
          <a:lstStyle/>
          <a:p>
            <a:r>
              <a:rPr lang="it-IT" smtClean="0"/>
              <a:t>“Strumento di punteggio che elenca i criteri di valutazione e /o –che cosa conta- in quel lavoro” (Perkins, 1994)</a:t>
            </a:r>
          </a:p>
          <a:p>
            <a:r>
              <a:rPr lang="it-IT" smtClean="0"/>
              <a:t>Guida all’attribuzione di un punteggio con cui si valutano le prestazioni dello studente.</a:t>
            </a:r>
          </a:p>
          <a:p>
            <a:r>
              <a:rPr lang="it-IT" smtClean="0"/>
              <a:t>È un evento dinamico, può essere aggiornata.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Fasi</a:t>
            </a:r>
            <a:r>
              <a:rPr lang="en-US" dirty="0" smtClean="0"/>
              <a:t> di </a:t>
            </a:r>
            <a:r>
              <a:rPr lang="en-US" dirty="0" err="1" smtClean="0"/>
              <a:t>lavoro</a:t>
            </a:r>
            <a:endParaRPr lang="en-US" dirty="0"/>
          </a:p>
        </p:txBody>
      </p:sp>
      <p:sp>
        <p:nvSpPr>
          <p:cNvPr id="24579" name="Segnaposto contenuto 2"/>
          <p:cNvSpPr>
            <a:spLocks noGrp="1"/>
          </p:cNvSpPr>
          <p:nvPr>
            <p:ph idx="1"/>
          </p:nvPr>
        </p:nvSpPr>
        <p:spPr/>
        <p:txBody>
          <a:bodyPr/>
          <a:lstStyle/>
          <a:p>
            <a:r>
              <a:rPr lang="it-IT" smtClean="0"/>
              <a:t>Per prima cosa si deve definire quale </a:t>
            </a:r>
            <a:r>
              <a:rPr lang="it-IT" b="1" smtClean="0"/>
              <a:t>prestazione </a:t>
            </a:r>
            <a:r>
              <a:rPr lang="it-IT" smtClean="0"/>
              <a:t>valutare: ad esempio la produzione di un testo argomentativo. </a:t>
            </a:r>
          </a:p>
          <a:p>
            <a:endParaRPr lang="it-IT" smtClean="0"/>
          </a:p>
          <a:p>
            <a:r>
              <a:rPr lang="it-IT" smtClean="0"/>
              <a:t>Per poter “centrare” e calibrare a dovere la rubrica è necessario </a:t>
            </a:r>
            <a:r>
              <a:rPr lang="it-IT" b="1" smtClean="0"/>
              <a:t>definire bene </a:t>
            </a:r>
            <a:r>
              <a:rPr lang="it-IT" smtClean="0"/>
              <a:t>e </a:t>
            </a:r>
            <a:r>
              <a:rPr lang="it-IT" b="1" smtClean="0"/>
              <a:t>circoscrivere la prestazione </a:t>
            </a:r>
            <a:r>
              <a:rPr lang="it-IT" smtClean="0"/>
              <a:t>oggetto della stessa. </a:t>
            </a:r>
          </a:p>
          <a:p>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Partire</a:t>
            </a:r>
            <a:r>
              <a:rPr lang="en-US" dirty="0" smtClean="0"/>
              <a:t> “</a:t>
            </a:r>
            <a:r>
              <a:rPr lang="en-US" dirty="0" err="1" smtClean="0"/>
              <a:t>dalla</a:t>
            </a:r>
            <a:r>
              <a:rPr lang="en-US" dirty="0" smtClean="0"/>
              <a:t> fine”</a:t>
            </a:r>
            <a:endParaRPr lang="en-US" dirty="0"/>
          </a:p>
        </p:txBody>
      </p:sp>
      <p:sp>
        <p:nvSpPr>
          <p:cNvPr id="25603" name="Segnaposto contenuto 2"/>
          <p:cNvSpPr>
            <a:spLocks noGrp="1"/>
          </p:cNvSpPr>
          <p:nvPr>
            <p:ph idx="1"/>
          </p:nvPr>
        </p:nvSpPr>
        <p:spPr>
          <a:xfrm>
            <a:off x="457200" y="1600200"/>
            <a:ext cx="8686800" cy="4530725"/>
          </a:xfrm>
        </p:spPr>
        <p:txBody>
          <a:bodyPr/>
          <a:lstStyle/>
          <a:p>
            <a:r>
              <a:rPr lang="it-IT" smtClean="0"/>
              <a:t>Raccogliere un insieme di produzioni per poter avere dei “campioni” che aiutino a formulare e poi verificare i diversi punti.</a:t>
            </a:r>
          </a:p>
          <a:p>
            <a:r>
              <a:rPr lang="it-IT" smtClean="0"/>
              <a:t> L’obiettivo è quello di costruire con sufficiente padronanza ed efficacia la rubrica prima che la prestazione sia effettuata, in modo tale che anche l’alunno sappia quali siano i parametri con cui sarà valutato. </a:t>
            </a:r>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Chiarire</a:t>
            </a:r>
            <a:r>
              <a:rPr lang="en-US" dirty="0" smtClean="0"/>
              <a:t> le </a:t>
            </a:r>
            <a:r>
              <a:rPr lang="en-US" dirty="0" err="1" smtClean="0"/>
              <a:t>aspettative</a:t>
            </a:r>
            <a:endParaRPr lang="en-US" dirty="0"/>
          </a:p>
        </p:txBody>
      </p:sp>
      <p:sp>
        <p:nvSpPr>
          <p:cNvPr id="26627" name="Segnaposto contenuto 2"/>
          <p:cNvSpPr>
            <a:spLocks noGrp="1"/>
          </p:cNvSpPr>
          <p:nvPr>
            <p:ph idx="1"/>
          </p:nvPr>
        </p:nvSpPr>
        <p:spPr/>
        <p:txBody>
          <a:bodyPr/>
          <a:lstStyle/>
          <a:p>
            <a:r>
              <a:rPr lang="it-IT" smtClean="0"/>
              <a:t>Una rubrica serve appositamente a comunicare le aspettative agli studenti:</a:t>
            </a:r>
          </a:p>
          <a:p>
            <a:r>
              <a:rPr lang="it-IT" smtClean="0"/>
              <a:t> che cosa ci si aspetta da loro, </a:t>
            </a:r>
          </a:p>
          <a:p>
            <a:r>
              <a:rPr lang="it-IT" smtClean="0"/>
              <a:t>i criteri di classificazione, </a:t>
            </a:r>
          </a:p>
          <a:p>
            <a:r>
              <a:rPr lang="it-IT" smtClean="0"/>
              <a:t>ciò che conta e ciò che non è essenziale.</a:t>
            </a:r>
          </a:p>
          <a:p>
            <a:r>
              <a:rPr lang="it-IT" smtClean="0"/>
              <a:t>Quando poi gli stessi alunni partecipano all’elaborazione, si ottengono ottimi risultati sull’autoregolazione del comportamento e della collaborazione.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standard\AppData\Local\Temp\Rar$DIa0.537\immagine 2.jpeg"/>
          <p:cNvPicPr>
            <a:picLocks noChangeAspect="1" noChangeArrowheads="1"/>
          </p:cNvPicPr>
          <p:nvPr/>
        </p:nvPicPr>
        <p:blipFill>
          <a:blip r:embed="rId2" cstate="print"/>
          <a:srcRect/>
          <a:stretch>
            <a:fillRect/>
          </a:stretch>
        </p:blipFill>
        <p:spPr bwMode="auto">
          <a:xfrm>
            <a:off x="468313" y="333375"/>
            <a:ext cx="8424862" cy="60483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standard\AppData\Local\Temp\Rar$DIa0.750\immagine 3.jpeg"/>
          <p:cNvPicPr>
            <a:picLocks noChangeAspect="1" noChangeArrowheads="1"/>
          </p:cNvPicPr>
          <p:nvPr/>
        </p:nvPicPr>
        <p:blipFill>
          <a:blip r:embed="rId2" cstate="print"/>
          <a:srcRect/>
          <a:stretch>
            <a:fillRect/>
          </a:stretch>
        </p:blipFill>
        <p:spPr bwMode="auto">
          <a:xfrm>
            <a:off x="211138" y="260350"/>
            <a:ext cx="8863012" cy="65865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p:cNvSpPr>
            <a:spLocks noGrp="1"/>
          </p:cNvSpPr>
          <p:nvPr>
            <p:ph type="title"/>
          </p:nvPr>
        </p:nvSpPr>
        <p:spPr/>
        <p:txBody>
          <a:bodyPr/>
          <a:lstStyle/>
          <a:p>
            <a:pPr>
              <a:defRPr/>
            </a:pPr>
            <a:r>
              <a:rPr lang="it-IT" smtClean="0"/>
              <a:t>Passaggi per la co-costruzione e uso di una rubrica</a:t>
            </a:r>
          </a:p>
        </p:txBody>
      </p:sp>
      <p:sp>
        <p:nvSpPr>
          <p:cNvPr id="29699" name="Segnaposto contenuto 2"/>
          <p:cNvSpPr>
            <a:spLocks noGrp="1"/>
          </p:cNvSpPr>
          <p:nvPr>
            <p:ph idx="1"/>
          </p:nvPr>
        </p:nvSpPr>
        <p:spPr/>
        <p:txBody>
          <a:bodyPr/>
          <a:lstStyle/>
          <a:p>
            <a:r>
              <a:rPr lang="it-IT" smtClean="0"/>
              <a:t>Raccogliere e mostrare esempi di lavori</a:t>
            </a:r>
          </a:p>
          <a:p>
            <a:r>
              <a:rPr lang="it-IT" smtClean="0"/>
              <a:t>Elencare le caratteristiche</a:t>
            </a:r>
          </a:p>
          <a:p>
            <a:r>
              <a:rPr lang="it-IT" smtClean="0"/>
              <a:t>Articolare sfumature della qualità, definizione dei criteri</a:t>
            </a:r>
          </a:p>
          <a:p>
            <a:r>
              <a:rPr lang="it-IT" smtClean="0"/>
              <a:t>Provare ad applicare la rubrica costruita</a:t>
            </a:r>
          </a:p>
          <a:p>
            <a:r>
              <a:rPr lang="it-IT" smtClean="0"/>
              <a:t>Usare l’autovalutazione e quella con i pari</a:t>
            </a:r>
          </a:p>
          <a:p>
            <a:r>
              <a:rPr lang="it-IT" smtClean="0"/>
              <a:t>Revisione dell’applicazione</a:t>
            </a:r>
          </a:p>
          <a:p>
            <a:r>
              <a:rPr lang="it-IT" smtClean="0"/>
              <a:t>Valutazione dell’insegnante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Impostare</a:t>
            </a:r>
            <a:r>
              <a:rPr lang="en-US" dirty="0" smtClean="0"/>
              <a:t> </a:t>
            </a:r>
            <a:r>
              <a:rPr lang="en-US" dirty="0" err="1" smtClean="0"/>
              <a:t>il</a:t>
            </a:r>
            <a:r>
              <a:rPr lang="en-US" dirty="0" smtClean="0"/>
              <a:t> </a:t>
            </a:r>
            <a:r>
              <a:rPr lang="en-US" dirty="0" err="1" smtClean="0"/>
              <a:t>lavoro</a:t>
            </a:r>
            <a:endParaRPr lang="en-US" dirty="0"/>
          </a:p>
        </p:txBody>
      </p:sp>
      <p:sp>
        <p:nvSpPr>
          <p:cNvPr id="30723" name="Segnaposto contenuto 2"/>
          <p:cNvSpPr>
            <a:spLocks noGrp="1"/>
          </p:cNvSpPr>
          <p:nvPr>
            <p:ph idx="1"/>
          </p:nvPr>
        </p:nvSpPr>
        <p:spPr/>
        <p:txBody>
          <a:bodyPr/>
          <a:lstStyle/>
          <a:p>
            <a:r>
              <a:rPr lang="it-IT" smtClean="0"/>
              <a:t>Per impostare la </a:t>
            </a:r>
            <a:r>
              <a:rPr lang="it-IT" b="1" smtClean="0"/>
              <a:t>tabella</a:t>
            </a:r>
            <a:r>
              <a:rPr lang="it-IT" smtClean="0"/>
              <a:t>, bisogna decidere i </a:t>
            </a:r>
            <a:r>
              <a:rPr lang="it-IT" b="1" smtClean="0"/>
              <a:t>livelli</a:t>
            </a:r>
            <a:r>
              <a:rPr lang="it-IT" smtClean="0"/>
              <a:t> in cui sarà articolata la valutazione e come esplicitarli. </a:t>
            </a:r>
          </a:p>
          <a:p>
            <a:pPr lvl="1"/>
            <a:r>
              <a:rPr lang="it-IT" smtClean="0"/>
              <a:t>Solitamente si usano tre o cinque livelli, ma possono essere implementati in modo diverso, sempre che si riesca poi a inserire tutti i descrittori in modo adatto. </a:t>
            </a:r>
          </a:p>
          <a:p>
            <a:pPr lvl="1"/>
            <a:r>
              <a:rPr lang="it-IT" smtClean="0"/>
              <a:t>devono rispondere alle esigenze e all’uso: con gli alunni è preferibile usare meno livelli rispetto ai soli docenti.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smtClean="0"/>
              <a:t>La </a:t>
            </a:r>
            <a:r>
              <a:rPr lang="en-US" dirty="0" err="1" smtClean="0"/>
              <a:t>formulazione</a:t>
            </a:r>
            <a:r>
              <a:rPr lang="en-US" dirty="0" smtClean="0"/>
              <a:t> </a:t>
            </a:r>
            <a:r>
              <a:rPr lang="en-US" dirty="0" err="1" smtClean="0"/>
              <a:t>dei</a:t>
            </a:r>
            <a:r>
              <a:rPr lang="en-US" dirty="0" smtClean="0"/>
              <a:t> </a:t>
            </a:r>
            <a:r>
              <a:rPr lang="en-US" dirty="0" err="1" smtClean="0"/>
              <a:t>livelli</a:t>
            </a:r>
            <a:endParaRPr lang="en-US" dirty="0"/>
          </a:p>
        </p:txBody>
      </p:sp>
      <p:sp>
        <p:nvSpPr>
          <p:cNvPr id="31747" name="Segnaposto contenuto 2"/>
          <p:cNvSpPr>
            <a:spLocks noGrp="1"/>
          </p:cNvSpPr>
          <p:nvPr>
            <p:ph idx="1"/>
          </p:nvPr>
        </p:nvSpPr>
        <p:spPr/>
        <p:txBody>
          <a:bodyPr/>
          <a:lstStyle/>
          <a:p>
            <a:pPr marL="342900" lvl="1" indent="-342900">
              <a:buClr>
                <a:schemeClr val="bg2"/>
              </a:buClr>
              <a:buFont typeface="Wingdings" pitchFamily="2" charset="2"/>
              <a:buChar char="p"/>
            </a:pPr>
            <a:r>
              <a:rPr lang="it-IT" smtClean="0"/>
              <a:t>Anche la formulazione dei livelli può essere differente. </a:t>
            </a:r>
          </a:p>
          <a:p>
            <a:pPr marL="342900" lvl="1" indent="-342900">
              <a:buClr>
                <a:schemeClr val="bg2"/>
              </a:buClr>
              <a:buFont typeface="Wingdings" pitchFamily="2" charset="2"/>
              <a:buChar char="p"/>
            </a:pPr>
            <a:r>
              <a:rPr lang="it-IT" smtClean="0"/>
              <a:t>Si possono usare punteggi, </a:t>
            </a:r>
          </a:p>
          <a:p>
            <a:pPr marL="342900" lvl="1" indent="-342900">
              <a:buClr>
                <a:schemeClr val="bg2"/>
              </a:buClr>
              <a:buFont typeface="Wingdings" pitchFamily="2" charset="2"/>
              <a:buChar char="p"/>
            </a:pPr>
            <a:r>
              <a:rPr lang="it-IT" smtClean="0"/>
              <a:t>formulare delle affermazioni descrittive e valutative come eccezionale, ottimo, essenziale, adeguato, al di sotto delle aspettative oppure non adeguato, iniziale, avanzato, ecc. </a:t>
            </a:r>
          </a:p>
          <a:p>
            <a:pPr marL="342900" lvl="1" indent="-342900">
              <a:buClr>
                <a:schemeClr val="bg2"/>
              </a:buClr>
              <a:buFont typeface="Wingdings" pitchFamily="2" charset="2"/>
              <a:buChar char="p"/>
            </a:pPr>
            <a:r>
              <a:rPr lang="it-IT" smtClean="0"/>
              <a:t>Anche l’ordine (dal più alto al più basso o viceversa) possono essere decisi discrezionalmente. </a:t>
            </a:r>
            <a:endParaRPr lang="en-US" smtClean="0"/>
          </a:p>
          <a:p>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smtClean="0"/>
              <a:t>I </a:t>
            </a:r>
            <a:r>
              <a:rPr lang="en-US" dirty="0" err="1" smtClean="0"/>
              <a:t>criteri</a:t>
            </a:r>
            <a:endParaRPr lang="en-US" dirty="0"/>
          </a:p>
        </p:txBody>
      </p:sp>
      <p:sp>
        <p:nvSpPr>
          <p:cNvPr id="32771" name="Segnaposto contenuto 2"/>
          <p:cNvSpPr>
            <a:spLocks noGrp="1"/>
          </p:cNvSpPr>
          <p:nvPr>
            <p:ph idx="1"/>
          </p:nvPr>
        </p:nvSpPr>
        <p:spPr/>
        <p:txBody>
          <a:bodyPr/>
          <a:lstStyle/>
          <a:p>
            <a:r>
              <a:rPr lang="it-IT" sz="2400" smtClean="0"/>
              <a:t>A questo punto si passa alla strutturazione delle righe, definendo i </a:t>
            </a:r>
            <a:r>
              <a:rPr lang="it-IT" sz="2400" b="1" smtClean="0"/>
              <a:t>criteri</a:t>
            </a:r>
            <a:r>
              <a:rPr lang="it-IT" sz="2400" smtClean="0"/>
              <a:t> della valutazione, cioè i punti più importanti su cui basarsi nell’osservazione e nelle rilevazione. </a:t>
            </a:r>
          </a:p>
          <a:p>
            <a:r>
              <a:rPr lang="it-IT" sz="2400" smtClean="0"/>
              <a:t>Conviene partire da un brainstorming per poi riordinarli e definirli più puntualmente.</a:t>
            </a:r>
          </a:p>
          <a:p>
            <a:r>
              <a:rPr lang="it-IT" sz="2400" smtClean="0"/>
              <a:t>Alla fine è opportuno che siano definiti non meno di 3 e non più di 6/7 criteri. </a:t>
            </a:r>
          </a:p>
          <a:p>
            <a:r>
              <a:rPr lang="it-IT" sz="2400" smtClean="0"/>
              <a:t>Ad esempio, per i testi, </a:t>
            </a:r>
          </a:p>
          <a:p>
            <a:pPr lvl="1"/>
            <a:r>
              <a:rPr lang="it-IT" sz="2000" smtClean="0"/>
              <a:t>l’esposizione delle proprie tesi, </a:t>
            </a:r>
          </a:p>
          <a:p>
            <a:pPr lvl="1"/>
            <a:r>
              <a:rPr lang="it-IT" sz="2000" smtClean="0"/>
              <a:t>lo sviluppo coerente, </a:t>
            </a:r>
          </a:p>
          <a:p>
            <a:pPr lvl="1"/>
            <a:r>
              <a:rPr lang="it-IT" sz="2000" smtClean="0"/>
              <a:t>la forma, ecc.</a:t>
            </a:r>
          </a:p>
          <a:p>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Perchè</a:t>
            </a:r>
            <a:r>
              <a:rPr lang="en-US" dirty="0" smtClean="0"/>
              <a:t> le “</a:t>
            </a:r>
            <a:r>
              <a:rPr lang="en-US" dirty="0" err="1" smtClean="0"/>
              <a:t>competenze</a:t>
            </a:r>
            <a:r>
              <a:rPr lang="en-US" dirty="0" smtClean="0"/>
              <a:t>”?</a:t>
            </a:r>
            <a:endParaRPr lang="en-US" dirty="0"/>
          </a:p>
        </p:txBody>
      </p:sp>
      <p:sp>
        <p:nvSpPr>
          <p:cNvPr id="3" name="Segnaposto contenuto 2"/>
          <p:cNvSpPr>
            <a:spLocks noGrp="1"/>
          </p:cNvSpPr>
          <p:nvPr>
            <p:ph idx="1"/>
          </p:nvPr>
        </p:nvSpPr>
        <p:spPr>
          <a:xfrm>
            <a:off x="457200" y="1600200"/>
            <a:ext cx="8435975" cy="4530725"/>
          </a:xfrm>
        </p:spPr>
        <p:txBody>
          <a:bodyPr/>
          <a:lstStyle/>
          <a:p>
            <a:pPr>
              <a:defRPr/>
            </a:pPr>
            <a:r>
              <a:rPr lang="en-US" dirty="0" err="1" smtClean="0"/>
              <a:t>Esigenza</a:t>
            </a:r>
            <a:r>
              <a:rPr lang="en-US" dirty="0" smtClean="0"/>
              <a:t> di </a:t>
            </a:r>
            <a:r>
              <a:rPr lang="en-US" dirty="0" err="1" smtClean="0"/>
              <a:t>garantire</a:t>
            </a:r>
            <a:r>
              <a:rPr lang="en-US" dirty="0" smtClean="0"/>
              <a:t> la </a:t>
            </a:r>
            <a:r>
              <a:rPr lang="en-US" dirty="0" err="1" smtClean="0"/>
              <a:t>spendibilità</a:t>
            </a:r>
            <a:r>
              <a:rPr lang="en-US" dirty="0" smtClean="0"/>
              <a:t> </a:t>
            </a:r>
            <a:r>
              <a:rPr lang="en-US" dirty="0" err="1" smtClean="0"/>
              <a:t>degli</a:t>
            </a:r>
            <a:r>
              <a:rPr lang="en-US" dirty="0" smtClean="0"/>
              <a:t> </a:t>
            </a:r>
            <a:r>
              <a:rPr lang="en-US" dirty="0" err="1" smtClean="0"/>
              <a:t>apprendimenti</a:t>
            </a:r>
            <a:r>
              <a:rPr lang="en-US" dirty="0" smtClean="0"/>
              <a:t> </a:t>
            </a:r>
            <a:r>
              <a:rPr lang="en-US" dirty="0" err="1" smtClean="0"/>
              <a:t>scolastici</a:t>
            </a:r>
            <a:r>
              <a:rPr lang="en-US" dirty="0" smtClean="0"/>
              <a:t> per</a:t>
            </a:r>
          </a:p>
          <a:p>
            <a:pPr lvl="1">
              <a:defRPr/>
            </a:pPr>
            <a:r>
              <a:rPr lang="en-US" dirty="0" smtClean="0"/>
              <a:t>Mondo del </a:t>
            </a:r>
            <a:r>
              <a:rPr lang="en-US" dirty="0" err="1" smtClean="0"/>
              <a:t>lavoro</a:t>
            </a:r>
            <a:endParaRPr lang="en-US" dirty="0" smtClean="0"/>
          </a:p>
          <a:p>
            <a:pPr lvl="1">
              <a:defRPr/>
            </a:pPr>
            <a:r>
              <a:rPr lang="en-US" dirty="0" err="1" smtClean="0"/>
              <a:t>Cittadinanza</a:t>
            </a:r>
            <a:r>
              <a:rPr lang="en-US" dirty="0" smtClean="0"/>
              <a:t> e </a:t>
            </a:r>
            <a:r>
              <a:rPr lang="en-US" dirty="0" err="1" smtClean="0"/>
              <a:t>partecipazione</a:t>
            </a:r>
            <a:endParaRPr lang="en-US" dirty="0" smtClean="0"/>
          </a:p>
          <a:p>
            <a:pPr lvl="1">
              <a:defRPr/>
            </a:pPr>
            <a:r>
              <a:rPr lang="en-US" dirty="0" err="1" smtClean="0"/>
              <a:t>Autonomia</a:t>
            </a:r>
            <a:r>
              <a:rPr lang="en-US" dirty="0" smtClean="0"/>
              <a:t> </a:t>
            </a:r>
            <a:r>
              <a:rPr lang="en-US" dirty="0" err="1" smtClean="0"/>
              <a:t>personale</a:t>
            </a:r>
            <a:r>
              <a:rPr lang="en-US" dirty="0" smtClean="0"/>
              <a:t> e LLL</a:t>
            </a:r>
          </a:p>
          <a:p>
            <a:pPr marL="457200" lvl="1" indent="0">
              <a:buFont typeface="Wingdings" pitchFamily="2" charset="2"/>
              <a:buNone/>
              <a:defRPr/>
            </a:pPr>
            <a:endParaRPr lang="en-US" dirty="0" smtClean="0"/>
          </a:p>
          <a:p>
            <a:pPr marL="457200" lvl="1" indent="0">
              <a:buFont typeface="Wingdings" pitchFamily="2" charset="2"/>
              <a:buNone/>
              <a:defRPr/>
            </a:pPr>
            <a:endParaRPr lang="en-US" dirty="0"/>
          </a:p>
          <a:p>
            <a:pPr marL="514350" indent="-457200">
              <a:defRPr/>
            </a:pPr>
            <a:r>
              <a:rPr lang="en-US" sz="2400" dirty="0" smtClean="0"/>
              <a:t>A </a:t>
            </a:r>
            <a:r>
              <a:rPr lang="en-US" sz="2400" dirty="0" err="1" smtClean="0"/>
              <a:t>partire</a:t>
            </a:r>
            <a:r>
              <a:rPr lang="en-US" sz="2400" dirty="0" smtClean="0"/>
              <a:t> </a:t>
            </a:r>
            <a:r>
              <a:rPr lang="en-US" sz="2400" dirty="0" err="1" smtClean="0"/>
              <a:t>dagli</a:t>
            </a:r>
            <a:r>
              <a:rPr lang="en-US" sz="2400" dirty="0" smtClean="0"/>
              <a:t> </a:t>
            </a:r>
            <a:r>
              <a:rPr lang="en-US" sz="2400" dirty="0" err="1" smtClean="0"/>
              <a:t>anni</a:t>
            </a:r>
            <a:r>
              <a:rPr lang="en-US" sz="2400" dirty="0" smtClean="0"/>
              <a:t> 80 </a:t>
            </a:r>
            <a:r>
              <a:rPr lang="en-US" sz="2400" dirty="0" err="1" smtClean="0"/>
              <a:t>si</a:t>
            </a:r>
            <a:r>
              <a:rPr lang="en-US" sz="2400" dirty="0" smtClean="0"/>
              <a:t> </a:t>
            </a:r>
            <a:r>
              <a:rPr lang="en-US" sz="2400" dirty="0" err="1" smtClean="0"/>
              <a:t>parla</a:t>
            </a:r>
            <a:r>
              <a:rPr lang="en-US" sz="2400" dirty="0" smtClean="0"/>
              <a:t> </a:t>
            </a:r>
            <a:r>
              <a:rPr lang="en-US" sz="2400" dirty="0" err="1" smtClean="0"/>
              <a:t>sempre</a:t>
            </a:r>
            <a:r>
              <a:rPr lang="en-US" sz="2400" dirty="0" smtClean="0"/>
              <a:t> </a:t>
            </a:r>
            <a:r>
              <a:rPr lang="en-US" sz="2400" dirty="0" err="1" smtClean="0"/>
              <a:t>meno</a:t>
            </a:r>
            <a:r>
              <a:rPr lang="en-US" sz="2400" dirty="0" smtClean="0"/>
              <a:t> di “</a:t>
            </a:r>
            <a:r>
              <a:rPr lang="en-US" sz="2400" dirty="0" err="1" smtClean="0"/>
              <a:t>qualifica</a:t>
            </a:r>
            <a:r>
              <a:rPr lang="en-US" sz="2400" dirty="0" smtClean="0"/>
              <a:t> </a:t>
            </a:r>
            <a:r>
              <a:rPr lang="en-US" sz="2400" dirty="0" err="1" smtClean="0"/>
              <a:t>professionale</a:t>
            </a:r>
            <a:r>
              <a:rPr lang="en-US" sz="2400" dirty="0" smtClean="0"/>
              <a:t>”… e </a:t>
            </a:r>
            <a:r>
              <a:rPr lang="en-US" sz="2400" dirty="0" err="1" smtClean="0"/>
              <a:t>si</a:t>
            </a:r>
            <a:r>
              <a:rPr lang="en-US" sz="2400" dirty="0" smtClean="0"/>
              <a:t> </a:t>
            </a:r>
            <a:r>
              <a:rPr lang="en-US" sz="2400" dirty="0" err="1" smtClean="0"/>
              <a:t>afferma</a:t>
            </a:r>
            <a:r>
              <a:rPr lang="en-US" sz="2400" dirty="0" smtClean="0"/>
              <a:t> </a:t>
            </a:r>
            <a:r>
              <a:rPr lang="en-US" sz="2400" dirty="0" err="1" smtClean="0"/>
              <a:t>l’idea</a:t>
            </a:r>
            <a:r>
              <a:rPr lang="en-US" sz="2400" dirty="0" smtClean="0"/>
              <a:t> </a:t>
            </a:r>
            <a:r>
              <a:rPr lang="en-US" sz="2400" dirty="0" err="1" smtClean="0"/>
              <a:t>della</a:t>
            </a:r>
            <a:r>
              <a:rPr lang="en-US" sz="2400" dirty="0" smtClean="0"/>
              <a:t> </a:t>
            </a:r>
            <a:r>
              <a:rPr lang="en-US" sz="2400" dirty="0" err="1" smtClean="0"/>
              <a:t>competenza</a:t>
            </a:r>
            <a:r>
              <a:rPr lang="en-US" sz="2400" dirty="0" smtClean="0"/>
              <a:t> per </a:t>
            </a:r>
            <a:r>
              <a:rPr lang="en-US" sz="2400" dirty="0" err="1" smtClean="0"/>
              <a:t>l’analisi</a:t>
            </a:r>
            <a:r>
              <a:rPr lang="en-US" sz="2400" dirty="0" smtClean="0"/>
              <a:t> </a:t>
            </a:r>
            <a:r>
              <a:rPr lang="en-US" sz="2400" dirty="0" err="1" smtClean="0"/>
              <a:t>della</a:t>
            </a:r>
            <a:r>
              <a:rPr lang="en-US" sz="2400" dirty="0" smtClean="0"/>
              <a:t> </a:t>
            </a:r>
            <a:r>
              <a:rPr lang="en-US" sz="2400" dirty="0" err="1" smtClean="0"/>
              <a:t>professionalità</a:t>
            </a:r>
            <a:endParaRPr lang="en-US"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smtClean="0"/>
              <a:t>Le </a:t>
            </a:r>
            <a:r>
              <a:rPr lang="en-US" dirty="0" err="1" smtClean="0"/>
              <a:t>dimensioni</a:t>
            </a:r>
            <a:endParaRPr lang="en-US" dirty="0"/>
          </a:p>
        </p:txBody>
      </p:sp>
      <p:sp>
        <p:nvSpPr>
          <p:cNvPr id="33795" name="Segnaposto contenuto 2"/>
          <p:cNvSpPr>
            <a:spLocks noGrp="1"/>
          </p:cNvSpPr>
          <p:nvPr>
            <p:ph idx="1"/>
          </p:nvPr>
        </p:nvSpPr>
        <p:spPr/>
        <p:txBody>
          <a:bodyPr/>
          <a:lstStyle/>
          <a:p>
            <a:r>
              <a:rPr lang="it-IT" sz="2400" smtClean="0"/>
              <a:t>Dopo aver scritto tutti i criteri emersi dalla discussione, si passa a raggrupparli in categorie, a sintetizzarli ed eventualmente ad eliminarne alcuni ridondanti o meno importanti. </a:t>
            </a:r>
          </a:p>
          <a:p>
            <a:r>
              <a:rPr lang="it-IT" sz="2400" smtClean="0"/>
              <a:t>Le categorie individuate costituiscono le </a:t>
            </a:r>
            <a:r>
              <a:rPr lang="it-IT" sz="2400" b="1" smtClean="0"/>
              <a:t>dimensioni</a:t>
            </a:r>
            <a:r>
              <a:rPr lang="it-IT" sz="2400" smtClean="0"/>
              <a:t> della valutazione. </a:t>
            </a:r>
          </a:p>
          <a:p>
            <a:r>
              <a:rPr lang="it-IT" sz="2400" smtClean="0"/>
              <a:t>Le dimensioni possono avere maggior o minor peso nella costruzione della scala di valutazione finale. Si definisce perciò la scala di valutazione, in cui le dimensioni prioritarie contribuiscono con una percentuale maggiore alla valutazione stessa.  </a:t>
            </a:r>
          </a:p>
          <a:p>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smtClean="0"/>
              <a:t>I </a:t>
            </a:r>
            <a:r>
              <a:rPr lang="en-US" dirty="0" err="1" smtClean="0"/>
              <a:t>descrittori</a:t>
            </a:r>
            <a:endParaRPr lang="en-US" dirty="0"/>
          </a:p>
        </p:txBody>
      </p:sp>
      <p:sp>
        <p:nvSpPr>
          <p:cNvPr id="34819" name="Segnaposto contenuto 2"/>
          <p:cNvSpPr>
            <a:spLocks noGrp="1"/>
          </p:cNvSpPr>
          <p:nvPr>
            <p:ph idx="1"/>
          </p:nvPr>
        </p:nvSpPr>
        <p:spPr/>
        <p:txBody>
          <a:bodyPr/>
          <a:lstStyle/>
          <a:p>
            <a:r>
              <a:rPr lang="it-IT" sz="2400" smtClean="0"/>
              <a:t>Per ciascun livello si possono individuare dei  </a:t>
            </a:r>
            <a:r>
              <a:rPr lang="it-IT" sz="2400" b="1" smtClean="0"/>
              <a:t>descrittori</a:t>
            </a:r>
            <a:r>
              <a:rPr lang="it-IT" sz="2400" smtClean="0"/>
              <a:t> che mettano in evidenza la prestazione concreta con esempi specifici (</a:t>
            </a:r>
            <a:r>
              <a:rPr lang="it-IT" sz="2400" b="1" smtClean="0"/>
              <a:t>ancore</a:t>
            </a:r>
            <a:r>
              <a:rPr lang="it-IT" sz="2400" smtClean="0"/>
              <a:t>). </a:t>
            </a:r>
          </a:p>
          <a:p>
            <a:r>
              <a:rPr lang="it-IT" sz="2400" smtClean="0"/>
              <a:t>È  fondamentale esprimere i livelli di prestazione attesi in </a:t>
            </a:r>
            <a:r>
              <a:rPr lang="it-IT" sz="2400" b="1" smtClean="0"/>
              <a:t>termini comportamentali</a:t>
            </a:r>
            <a:r>
              <a:rPr lang="it-IT" sz="2400" smtClean="0"/>
              <a:t>, non concetti generici, ma comportamenti </a:t>
            </a:r>
            <a:r>
              <a:rPr lang="it-IT" sz="2400" b="1" smtClean="0"/>
              <a:t>osservabili</a:t>
            </a:r>
            <a:r>
              <a:rPr lang="it-IT" sz="2400" smtClean="0"/>
              <a:t>, quasi misurabili. </a:t>
            </a:r>
          </a:p>
          <a:p>
            <a:r>
              <a:rPr lang="it-IT" sz="2400" smtClean="0"/>
              <a:t>Ogni descrittore deve essere ben differenziato dagli altri, per questo non deve essere difficile assegnare una prestazione ad un certo livello, né dovrebbero esserci differenti valutazioni da parte di docenti diversi. </a:t>
            </a:r>
            <a:endParaRPr lang="en-US" sz="24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Testare</a:t>
            </a:r>
            <a:r>
              <a:rPr lang="en-US" dirty="0" smtClean="0"/>
              <a:t> la </a:t>
            </a:r>
            <a:r>
              <a:rPr lang="en-US" dirty="0" err="1" smtClean="0"/>
              <a:t>rubrica</a:t>
            </a:r>
            <a:endParaRPr lang="en-US" dirty="0"/>
          </a:p>
        </p:txBody>
      </p:sp>
      <p:sp>
        <p:nvSpPr>
          <p:cNvPr id="35843" name="Segnaposto contenuto 2"/>
          <p:cNvSpPr>
            <a:spLocks noGrp="1"/>
          </p:cNvSpPr>
          <p:nvPr>
            <p:ph idx="1"/>
          </p:nvPr>
        </p:nvSpPr>
        <p:spPr/>
        <p:txBody>
          <a:bodyPr/>
          <a:lstStyle/>
          <a:p>
            <a:r>
              <a:rPr lang="it-IT" smtClean="0"/>
              <a:t>La rubrica creata, a questo punto, può essere usata dal docente e successivamente sottoposta anche all’alunno, per stimolare la sua consapevolezza. </a:t>
            </a:r>
          </a:p>
          <a:p>
            <a:r>
              <a:rPr lang="it-IT" smtClean="0"/>
              <a:t>Il confronto tra le valutazioni fornite da entrambi è un indicatore molto utile per una successiva riflessione</a:t>
            </a: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standard\AppData\Local\Temp\Rar$DIa0.518\immagine 4.JPG"/>
          <p:cNvPicPr>
            <a:picLocks noChangeAspect="1" noChangeArrowheads="1"/>
          </p:cNvPicPr>
          <p:nvPr/>
        </p:nvPicPr>
        <p:blipFill>
          <a:blip r:embed="rId2" cstate="print"/>
          <a:srcRect/>
          <a:stretch>
            <a:fillRect/>
          </a:stretch>
        </p:blipFill>
        <p:spPr bwMode="auto">
          <a:xfrm>
            <a:off x="134938" y="-100013"/>
            <a:ext cx="9009062" cy="69580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a:xfrm>
            <a:off x="500063" y="214313"/>
            <a:ext cx="8229600" cy="428625"/>
          </a:xfrm>
        </p:spPr>
        <p:txBody>
          <a:bodyPr>
            <a:normAutofit fontScale="90000"/>
          </a:bodyPr>
          <a:lstStyle/>
          <a:p>
            <a:pPr>
              <a:defRPr/>
            </a:pPr>
            <a:r>
              <a:rPr lang="it-IT" dirty="0" smtClean="0"/>
              <a:t>Esempio di una rubrica</a:t>
            </a:r>
          </a:p>
        </p:txBody>
      </p:sp>
      <p:graphicFrame>
        <p:nvGraphicFramePr>
          <p:cNvPr id="4" name="Segnaposto contenuto 3"/>
          <p:cNvGraphicFramePr>
            <a:graphicFrameLocks noGrp="1"/>
          </p:cNvGraphicFramePr>
          <p:nvPr>
            <p:ph idx="1"/>
          </p:nvPr>
        </p:nvGraphicFramePr>
        <p:xfrm>
          <a:off x="285750" y="785813"/>
          <a:ext cx="8429684" cy="6109339"/>
        </p:xfrm>
        <a:graphic>
          <a:graphicData uri="http://schemas.openxmlformats.org/drawingml/2006/table">
            <a:tbl>
              <a:tblPr firstRow="1" bandRow="1">
                <a:tableStyleId>{5C22544A-7EE6-4342-B048-85BDC9FD1C3A}</a:tableStyleId>
              </a:tblPr>
              <a:tblGrid>
                <a:gridCol w="2107421"/>
                <a:gridCol w="2107421"/>
                <a:gridCol w="2107421"/>
                <a:gridCol w="2107421"/>
              </a:tblGrid>
              <a:tr h="414191">
                <a:tc>
                  <a:txBody>
                    <a:bodyPr/>
                    <a:lstStyle/>
                    <a:p>
                      <a:r>
                        <a:rPr lang="it-IT" dirty="0" smtClean="0"/>
                        <a:t>Dimensione </a:t>
                      </a:r>
                      <a:endParaRPr lang="it-IT" dirty="0"/>
                    </a:p>
                  </a:txBody>
                  <a:tcPr/>
                </a:tc>
                <a:tc>
                  <a:txBody>
                    <a:bodyPr/>
                    <a:lstStyle/>
                    <a:p>
                      <a:r>
                        <a:rPr lang="it-IT" dirty="0" smtClean="0"/>
                        <a:t>Descrittori</a:t>
                      </a:r>
                      <a:endParaRPr lang="it-IT" dirty="0"/>
                    </a:p>
                  </a:txBody>
                  <a:tcPr/>
                </a:tc>
                <a:tc>
                  <a:txBody>
                    <a:bodyPr/>
                    <a:lstStyle/>
                    <a:p>
                      <a:r>
                        <a:rPr lang="it-IT" dirty="0" smtClean="0"/>
                        <a:t>Livelli</a:t>
                      </a:r>
                      <a:endParaRPr lang="it-IT" dirty="0"/>
                    </a:p>
                  </a:txBody>
                  <a:tcPr/>
                </a:tc>
                <a:tc>
                  <a:txBody>
                    <a:bodyPr/>
                    <a:lstStyle/>
                    <a:p>
                      <a:r>
                        <a:rPr lang="it-IT" dirty="0" smtClean="0"/>
                        <a:t>Ancore</a:t>
                      </a:r>
                      <a:endParaRPr lang="it-IT" dirty="0"/>
                    </a:p>
                  </a:txBody>
                  <a:tcPr/>
                </a:tc>
              </a:tr>
              <a:tr h="5695148">
                <a:tc>
                  <a:txBody>
                    <a:bodyPr/>
                    <a:lstStyle/>
                    <a:p>
                      <a:r>
                        <a:rPr lang="it-IT" dirty="0" smtClean="0"/>
                        <a:t>Comprensione dei contenuti esplicitati durante il corso</a:t>
                      </a:r>
                      <a:endParaRPr lang="it-IT" dirty="0"/>
                    </a:p>
                  </a:txBody>
                  <a:tcPr/>
                </a:tc>
                <a:tc>
                  <a:txBody>
                    <a:bodyPr/>
                    <a:lstStyle/>
                    <a:p>
                      <a:r>
                        <a:rPr lang="it-IT" dirty="0" smtClean="0"/>
                        <a:t>Conoscere i contenuti</a:t>
                      </a:r>
                    </a:p>
                    <a:p>
                      <a:endParaRPr lang="it-IT" dirty="0" smtClean="0"/>
                    </a:p>
                    <a:p>
                      <a:r>
                        <a:rPr lang="it-IT" dirty="0" smtClean="0"/>
                        <a:t>Effettuare collegamenti</a:t>
                      </a:r>
                      <a:r>
                        <a:rPr lang="it-IT" baseline="0" dirty="0" smtClean="0"/>
                        <a:t> e stabilire relazioni fra i contenuti</a:t>
                      </a:r>
                    </a:p>
                    <a:p>
                      <a:endParaRPr lang="it-IT" baseline="0" dirty="0" smtClean="0"/>
                    </a:p>
                    <a:p>
                      <a:r>
                        <a:rPr lang="it-IT" baseline="0" dirty="0" smtClean="0"/>
                        <a:t>Applicare i contenuti ad una situazione</a:t>
                      </a:r>
                    </a:p>
                    <a:p>
                      <a:endParaRPr lang="it-IT" baseline="0" dirty="0" smtClean="0"/>
                    </a:p>
                    <a:p>
                      <a:endParaRPr lang="it-IT" dirty="0"/>
                    </a:p>
                  </a:txBody>
                  <a:tcPr/>
                </a:tc>
                <a:tc>
                  <a:txBody>
                    <a:bodyPr/>
                    <a:lstStyle/>
                    <a:p>
                      <a:pPr marL="342900" indent="-342900">
                        <a:buAutoNum type="arabicPeriod"/>
                      </a:pPr>
                      <a:r>
                        <a:rPr lang="it-IT" dirty="0" smtClean="0"/>
                        <a:t>I contenuti</a:t>
                      </a:r>
                      <a:r>
                        <a:rPr lang="it-IT" baseline="0" dirty="0" smtClean="0"/>
                        <a:t> esplicitati non sono coerenti.</a:t>
                      </a:r>
                    </a:p>
                    <a:p>
                      <a:pPr marL="342900" indent="-342900">
                        <a:buAutoNum type="arabicPeriod"/>
                      </a:pPr>
                      <a:r>
                        <a:rPr lang="it-IT" baseline="0" dirty="0" smtClean="0"/>
                        <a:t>I  contenuti sono limitati e frammentari.</a:t>
                      </a:r>
                    </a:p>
                    <a:p>
                      <a:pPr marL="342900" indent="-342900">
                        <a:buAutoNum type="arabicPeriod"/>
                      </a:pPr>
                      <a:r>
                        <a:rPr lang="it-IT" baseline="0" dirty="0" smtClean="0"/>
                        <a:t>I contenuti sono limitati e completi.</a:t>
                      </a:r>
                    </a:p>
                    <a:p>
                      <a:pPr marL="342900" indent="-342900">
                        <a:buAutoNum type="arabicPeriod"/>
                      </a:pPr>
                      <a:r>
                        <a:rPr lang="it-IT" baseline="0" dirty="0" smtClean="0"/>
                        <a:t>I contenuti sono adeguati e completi.</a:t>
                      </a:r>
                    </a:p>
                    <a:p>
                      <a:pPr marL="342900" indent="-342900">
                        <a:buNone/>
                      </a:pPr>
                      <a:endParaRPr lang="it-IT" dirty="0"/>
                    </a:p>
                  </a:txBody>
                  <a:tcPr/>
                </a:tc>
                <a:tc>
                  <a:txBody>
                    <a:bodyPr/>
                    <a:lstStyle/>
                    <a:p>
                      <a:pPr marL="342900" indent="-342900">
                        <a:buAutoNum type="arabicPeriod"/>
                      </a:pPr>
                      <a:r>
                        <a:rPr lang="it-IT" dirty="0" smtClean="0"/>
                        <a:t>Parla d’altro.</a:t>
                      </a:r>
                    </a:p>
                    <a:p>
                      <a:pPr marL="342900" indent="-342900">
                        <a:buAutoNum type="arabicPeriod"/>
                      </a:pPr>
                      <a:r>
                        <a:rPr lang="it-IT" dirty="0" smtClean="0"/>
                        <a:t>Esplicita alcuni elementi dei</a:t>
                      </a:r>
                      <a:r>
                        <a:rPr lang="it-IT" baseline="0" dirty="0" smtClean="0"/>
                        <a:t> contenuti richiesti ma in modo frammentario.</a:t>
                      </a:r>
                    </a:p>
                    <a:p>
                      <a:pPr marL="342900" indent="-342900">
                        <a:buAutoNum type="arabicPeriod"/>
                      </a:pPr>
                      <a:r>
                        <a:rPr lang="it-IT" baseline="0" dirty="0" smtClean="0">
                          <a:solidFill>
                            <a:srgbClr val="FF0000"/>
                          </a:solidFill>
                        </a:rPr>
                        <a:t>Esplicita in modo completo una parte dei contenuti richiesti.</a:t>
                      </a:r>
                    </a:p>
                    <a:p>
                      <a:pPr marL="342900" indent="-342900">
                        <a:buAutoNum type="arabicPeriod"/>
                      </a:pPr>
                      <a:r>
                        <a:rPr lang="it-IT" baseline="0" dirty="0" smtClean="0"/>
                        <a:t>Esplicita correttamente tutti i contenuti richiesti</a:t>
                      </a:r>
                      <a:endParaRPr lang="it-IT" dirty="0"/>
                    </a:p>
                  </a:txBody>
                  <a:tcPr/>
                </a:tc>
              </a:tr>
            </a:tbl>
          </a:graphicData>
        </a:graphic>
      </p:graphicFrame>
      <p:sp>
        <p:nvSpPr>
          <p:cNvPr id="5" name="Freccia a destra 4"/>
          <p:cNvSpPr/>
          <p:nvPr/>
        </p:nvSpPr>
        <p:spPr>
          <a:xfrm>
            <a:off x="4000500" y="1785938"/>
            <a:ext cx="785813"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olo 1"/>
          <p:cNvSpPr>
            <a:spLocks noGrp="1"/>
          </p:cNvSpPr>
          <p:nvPr>
            <p:ph type="title"/>
          </p:nvPr>
        </p:nvSpPr>
        <p:spPr/>
        <p:txBody>
          <a:bodyPr/>
          <a:lstStyle/>
          <a:p>
            <a:pPr eaLnBrk="1" hangingPunct="1">
              <a:defRPr/>
            </a:pPr>
            <a:r>
              <a:rPr lang="it-IT" smtClean="0"/>
              <a:t>Un esempio:</a:t>
            </a:r>
          </a:p>
        </p:txBody>
      </p:sp>
      <p:graphicFrame>
        <p:nvGraphicFramePr>
          <p:cNvPr id="4" name="Segnaposto contenuto 3"/>
          <p:cNvGraphicFramePr>
            <a:graphicFrameLocks noGrp="1"/>
          </p:cNvGraphicFramePr>
          <p:nvPr>
            <p:ph idx="1"/>
          </p:nvPr>
        </p:nvGraphicFramePr>
        <p:xfrm>
          <a:off x="457200" y="1785938"/>
          <a:ext cx="8229600" cy="4748435"/>
        </p:xfrm>
        <a:graphic>
          <a:graphicData uri="http://schemas.openxmlformats.org/drawingml/2006/table">
            <a:tbl>
              <a:tblPr firstRow="1" bandRow="1">
                <a:tableStyleId>{5C22544A-7EE6-4342-B048-85BDC9FD1C3A}</a:tableStyleId>
              </a:tblPr>
              <a:tblGrid>
                <a:gridCol w="1114404"/>
                <a:gridCol w="2177436"/>
                <a:gridCol w="1645920"/>
                <a:gridCol w="1645920"/>
                <a:gridCol w="1645920"/>
              </a:tblGrid>
              <a:tr h="603155">
                <a:tc>
                  <a:txBody>
                    <a:bodyPr/>
                    <a:lstStyle/>
                    <a:p>
                      <a:pPr algn="just">
                        <a:spcAft>
                          <a:spcPts val="0"/>
                        </a:spcAft>
                      </a:pPr>
                      <a:endParaRPr lang="it-IT" sz="1200" dirty="0">
                        <a:latin typeface="Times New Roman"/>
                        <a:ea typeface="Times New Roman"/>
                        <a:cs typeface="Times New Roman"/>
                      </a:endParaRPr>
                    </a:p>
                  </a:txBody>
                  <a:tcPr marL="68580" marR="68580" marT="0" marB="0"/>
                </a:tc>
                <a:tc gridSpan="4">
                  <a:txBody>
                    <a:bodyPr/>
                    <a:lstStyle/>
                    <a:p>
                      <a:pPr algn="just">
                        <a:spcAft>
                          <a:spcPts val="0"/>
                        </a:spcAft>
                      </a:pPr>
                      <a:r>
                        <a:rPr lang="it-IT" sz="2400" b="0" dirty="0">
                          <a:latin typeface="Times New Roman"/>
                          <a:ea typeface="Times New Roman"/>
                          <a:cs typeface="Times New Roman"/>
                        </a:rPr>
                        <a:t>Rubrica analitica per la costruzione di un grafico di dati</a:t>
                      </a:r>
                    </a:p>
                  </a:txBody>
                  <a:tcPr marL="68580" marR="68580" marT="0" marB="0"/>
                </a:tc>
                <a:tc hMerge="1">
                  <a:txBody>
                    <a:bodyPr/>
                    <a:lstStyle/>
                    <a:p>
                      <a:endParaRPr lang="it-IT"/>
                    </a:p>
                  </a:txBody>
                  <a:tcPr/>
                </a:tc>
                <a:tc hMerge="1">
                  <a:txBody>
                    <a:bodyPr/>
                    <a:lstStyle/>
                    <a:p>
                      <a:endParaRPr lang="it-IT"/>
                    </a:p>
                  </a:txBody>
                  <a:tcPr/>
                </a:tc>
                <a:tc hMerge="1">
                  <a:txBody>
                    <a:bodyPr/>
                    <a:lstStyle/>
                    <a:p>
                      <a:endParaRPr lang="it-IT"/>
                    </a:p>
                  </a:txBody>
                  <a:tcPr/>
                </a:tc>
              </a:tr>
              <a:tr h="603155">
                <a:tc>
                  <a:txBody>
                    <a:bodyPr/>
                    <a:lstStyle/>
                    <a:p>
                      <a:pPr algn="just">
                        <a:spcAft>
                          <a:spcPts val="0"/>
                        </a:spcAft>
                      </a:pPr>
                      <a:endParaRPr lang="it-IT" sz="1200">
                        <a:latin typeface="Times New Roman"/>
                        <a:ea typeface="Times New Roman"/>
                        <a:cs typeface="Times New Roman"/>
                      </a:endParaRPr>
                    </a:p>
                  </a:txBody>
                  <a:tcPr marL="68580" marR="68580" marT="0" marB="0"/>
                </a:tc>
                <a:tc>
                  <a:txBody>
                    <a:bodyPr/>
                    <a:lstStyle/>
                    <a:p>
                      <a:pPr algn="just">
                        <a:spcAft>
                          <a:spcPts val="0"/>
                        </a:spcAft>
                      </a:pPr>
                      <a:r>
                        <a:rPr lang="it-IT" sz="2400" b="0" dirty="0">
                          <a:latin typeface="Times New Roman"/>
                          <a:ea typeface="Times New Roman"/>
                          <a:cs typeface="Times New Roman"/>
                        </a:rPr>
                        <a:t>Titolo</a:t>
                      </a:r>
                    </a:p>
                  </a:txBody>
                  <a:tcPr marL="68580" marR="68580" marT="0" marB="0"/>
                </a:tc>
                <a:tc>
                  <a:txBody>
                    <a:bodyPr/>
                    <a:lstStyle/>
                    <a:p>
                      <a:pPr algn="just">
                        <a:spcAft>
                          <a:spcPts val="0"/>
                        </a:spcAft>
                      </a:pPr>
                      <a:r>
                        <a:rPr lang="it-IT" sz="2400" b="0">
                          <a:latin typeface="Times New Roman"/>
                          <a:ea typeface="Times New Roman"/>
                          <a:cs typeface="Times New Roman"/>
                        </a:rPr>
                        <a:t>Etichette dei dati</a:t>
                      </a:r>
                    </a:p>
                  </a:txBody>
                  <a:tcPr marL="68580" marR="68580" marT="0" marB="0"/>
                </a:tc>
                <a:tc>
                  <a:txBody>
                    <a:bodyPr/>
                    <a:lstStyle/>
                    <a:p>
                      <a:pPr algn="just">
                        <a:spcAft>
                          <a:spcPts val="0"/>
                        </a:spcAft>
                      </a:pPr>
                      <a:r>
                        <a:rPr lang="it-IT" sz="2400" b="0">
                          <a:latin typeface="Times New Roman"/>
                          <a:ea typeface="Times New Roman"/>
                          <a:cs typeface="Times New Roman"/>
                        </a:rPr>
                        <a:t>Accuratezza</a:t>
                      </a:r>
                    </a:p>
                  </a:txBody>
                  <a:tcPr marL="68580" marR="68580" marT="0" marB="0"/>
                </a:tc>
                <a:tc>
                  <a:txBody>
                    <a:bodyPr/>
                    <a:lstStyle/>
                    <a:p>
                      <a:pPr algn="just">
                        <a:spcAft>
                          <a:spcPts val="0"/>
                        </a:spcAft>
                      </a:pPr>
                      <a:r>
                        <a:rPr lang="it-IT" sz="2400" b="0">
                          <a:latin typeface="Times New Roman"/>
                          <a:ea typeface="Times New Roman"/>
                          <a:cs typeface="Times New Roman"/>
                        </a:rPr>
                        <a:t>Leggibilità</a:t>
                      </a:r>
                    </a:p>
                  </a:txBody>
                  <a:tcPr marL="68580" marR="68580" marT="0" marB="0"/>
                </a:tc>
              </a:tr>
              <a:tr h="743616">
                <a:tc>
                  <a:txBody>
                    <a:bodyPr/>
                    <a:lstStyle/>
                    <a:p>
                      <a:pPr algn="just">
                        <a:spcAft>
                          <a:spcPts val="0"/>
                        </a:spcAft>
                      </a:pPr>
                      <a:r>
                        <a:rPr lang="it-IT" sz="1000">
                          <a:latin typeface="Times New Roman"/>
                          <a:ea typeface="Times New Roman"/>
                          <a:cs typeface="Times New Roman"/>
                        </a:rPr>
                        <a:t>3</a:t>
                      </a:r>
                      <a:endParaRPr lang="it-IT" sz="1200">
                        <a:latin typeface="Times New Roman"/>
                        <a:ea typeface="Times New Roman"/>
                        <a:cs typeface="Times New Roman"/>
                      </a:endParaRPr>
                    </a:p>
                  </a:txBody>
                  <a:tcPr marL="68580" marR="68580" marT="0" marB="0"/>
                </a:tc>
                <a:tc>
                  <a:txBody>
                    <a:bodyPr/>
                    <a:lstStyle/>
                    <a:p>
                      <a:pPr algn="just">
                        <a:spcAft>
                          <a:spcPts val="0"/>
                        </a:spcAft>
                      </a:pPr>
                      <a:r>
                        <a:rPr lang="it-IT" sz="1600" b="0" dirty="0">
                          <a:latin typeface="Times New Roman"/>
                          <a:ea typeface="Times New Roman"/>
                          <a:cs typeface="Times New Roman"/>
                        </a:rPr>
                        <a:t>Il grafico contiene un titolo che esprime chiaramente quello che mostrano i dati</a:t>
                      </a:r>
                      <a:endParaRPr lang="it-IT" sz="2400" b="0" dirty="0">
                        <a:latin typeface="Times New Roman"/>
                        <a:ea typeface="Times New Roman"/>
                        <a:cs typeface="Times New Roman"/>
                      </a:endParaRPr>
                    </a:p>
                  </a:txBody>
                  <a:tcPr marL="68580" marR="68580" marT="0" marB="0"/>
                </a:tc>
                <a:tc>
                  <a:txBody>
                    <a:bodyPr/>
                    <a:lstStyle/>
                    <a:p>
                      <a:pPr algn="just">
                        <a:spcAft>
                          <a:spcPts val="0"/>
                        </a:spcAft>
                      </a:pPr>
                      <a:r>
                        <a:rPr lang="it-IT" sz="1600" b="0">
                          <a:latin typeface="Times New Roman"/>
                          <a:ea typeface="Times New Roman"/>
                          <a:cs typeface="Times New Roman"/>
                        </a:rPr>
                        <a:t>Tutte le parti del grafico sono etichettate correttamente </a:t>
                      </a:r>
                      <a:endParaRPr lang="it-IT" sz="2400" b="0">
                        <a:latin typeface="Times New Roman"/>
                        <a:ea typeface="Times New Roman"/>
                        <a:cs typeface="Times New Roman"/>
                      </a:endParaRPr>
                    </a:p>
                  </a:txBody>
                  <a:tcPr marL="68580" marR="68580" marT="0" marB="0"/>
                </a:tc>
                <a:tc>
                  <a:txBody>
                    <a:bodyPr/>
                    <a:lstStyle/>
                    <a:p>
                      <a:pPr algn="just">
                        <a:spcAft>
                          <a:spcPts val="0"/>
                        </a:spcAft>
                      </a:pPr>
                      <a:r>
                        <a:rPr lang="it-IT" sz="1600" b="0">
                          <a:latin typeface="Times New Roman"/>
                          <a:ea typeface="Times New Roman"/>
                          <a:cs typeface="Times New Roman"/>
                        </a:rPr>
                        <a:t>Tutti i dati sono rappresentati accuratamente nel grafico </a:t>
                      </a:r>
                      <a:endParaRPr lang="it-IT" sz="2400" b="0">
                        <a:latin typeface="Times New Roman"/>
                        <a:ea typeface="Times New Roman"/>
                        <a:cs typeface="Times New Roman"/>
                      </a:endParaRPr>
                    </a:p>
                  </a:txBody>
                  <a:tcPr marL="68580" marR="68580" marT="0" marB="0"/>
                </a:tc>
                <a:tc>
                  <a:txBody>
                    <a:bodyPr/>
                    <a:lstStyle/>
                    <a:p>
                      <a:pPr algn="just">
                        <a:spcAft>
                          <a:spcPts val="0"/>
                        </a:spcAft>
                      </a:pPr>
                      <a:r>
                        <a:rPr lang="it-IT" sz="1600" b="0">
                          <a:latin typeface="Times New Roman"/>
                          <a:ea typeface="Times New Roman"/>
                          <a:cs typeface="Times New Roman"/>
                        </a:rPr>
                        <a:t>Il grafico è chiaro e facile da interpretare</a:t>
                      </a:r>
                      <a:endParaRPr lang="it-IT" sz="2400" b="0">
                        <a:latin typeface="Times New Roman"/>
                        <a:ea typeface="Times New Roman"/>
                        <a:cs typeface="Times New Roman"/>
                      </a:endParaRPr>
                    </a:p>
                  </a:txBody>
                  <a:tcPr marL="68580" marR="68580" marT="0" marB="0"/>
                </a:tc>
              </a:tr>
              <a:tr h="743616">
                <a:tc>
                  <a:txBody>
                    <a:bodyPr/>
                    <a:lstStyle/>
                    <a:p>
                      <a:pPr algn="just">
                        <a:spcAft>
                          <a:spcPts val="0"/>
                        </a:spcAft>
                      </a:pPr>
                      <a:r>
                        <a:rPr lang="it-IT" sz="1000">
                          <a:latin typeface="Times New Roman"/>
                          <a:ea typeface="Times New Roman"/>
                          <a:cs typeface="Times New Roman"/>
                        </a:rPr>
                        <a:t>2</a:t>
                      </a:r>
                      <a:endParaRPr lang="it-IT" sz="1200">
                        <a:latin typeface="Times New Roman"/>
                        <a:ea typeface="Times New Roman"/>
                        <a:cs typeface="Times New Roman"/>
                      </a:endParaRPr>
                    </a:p>
                  </a:txBody>
                  <a:tcPr marL="68580" marR="68580" marT="0" marB="0"/>
                </a:tc>
                <a:tc>
                  <a:txBody>
                    <a:bodyPr/>
                    <a:lstStyle/>
                    <a:p>
                      <a:pPr algn="just">
                        <a:spcAft>
                          <a:spcPts val="0"/>
                        </a:spcAft>
                      </a:pPr>
                      <a:r>
                        <a:rPr lang="it-IT" sz="1600" b="0" dirty="0">
                          <a:latin typeface="Times New Roman"/>
                          <a:ea typeface="Times New Roman"/>
                          <a:cs typeface="Times New Roman"/>
                        </a:rPr>
                        <a:t>Il grafico contiene un titolo che suggerisce quello che mostrano i dati</a:t>
                      </a:r>
                      <a:endParaRPr lang="it-IT" sz="2400" b="0" dirty="0">
                        <a:latin typeface="Times New Roman"/>
                        <a:ea typeface="Times New Roman"/>
                        <a:cs typeface="Times New Roman"/>
                      </a:endParaRPr>
                    </a:p>
                  </a:txBody>
                  <a:tcPr marL="68580" marR="68580" marT="0" marB="0"/>
                </a:tc>
                <a:tc>
                  <a:txBody>
                    <a:bodyPr/>
                    <a:lstStyle/>
                    <a:p>
                      <a:pPr algn="just">
                        <a:spcAft>
                          <a:spcPts val="0"/>
                        </a:spcAft>
                      </a:pPr>
                      <a:r>
                        <a:rPr lang="it-IT" sz="1600" b="0" dirty="0">
                          <a:latin typeface="Times New Roman"/>
                          <a:ea typeface="Times New Roman"/>
                          <a:cs typeface="Times New Roman"/>
                        </a:rPr>
                        <a:t>Alcune parti del grafico non sono etichettate correttamente </a:t>
                      </a:r>
                      <a:endParaRPr lang="it-IT" sz="2400" b="0" dirty="0">
                        <a:latin typeface="Times New Roman"/>
                        <a:ea typeface="Times New Roman"/>
                        <a:cs typeface="Times New Roman"/>
                      </a:endParaRPr>
                    </a:p>
                  </a:txBody>
                  <a:tcPr marL="68580" marR="68580" marT="0" marB="0"/>
                </a:tc>
                <a:tc>
                  <a:txBody>
                    <a:bodyPr/>
                    <a:lstStyle/>
                    <a:p>
                      <a:pPr algn="just">
                        <a:spcAft>
                          <a:spcPts val="0"/>
                        </a:spcAft>
                      </a:pPr>
                      <a:r>
                        <a:rPr lang="it-IT" sz="1600" b="0">
                          <a:latin typeface="Times New Roman"/>
                          <a:ea typeface="Times New Roman"/>
                          <a:cs typeface="Times New Roman"/>
                        </a:rPr>
                        <a:t>La rappresentazione dei dati contiene piccoli errori</a:t>
                      </a:r>
                      <a:endParaRPr lang="it-IT" sz="2400" b="0">
                        <a:latin typeface="Times New Roman"/>
                        <a:ea typeface="Times New Roman"/>
                        <a:cs typeface="Times New Roman"/>
                      </a:endParaRPr>
                    </a:p>
                  </a:txBody>
                  <a:tcPr marL="68580" marR="68580" marT="0" marB="0"/>
                </a:tc>
                <a:tc>
                  <a:txBody>
                    <a:bodyPr/>
                    <a:lstStyle/>
                    <a:p>
                      <a:pPr algn="just">
                        <a:spcAft>
                          <a:spcPts val="0"/>
                        </a:spcAft>
                      </a:pPr>
                      <a:r>
                        <a:rPr lang="it-IT" sz="1600" b="0">
                          <a:latin typeface="Times New Roman"/>
                          <a:ea typeface="Times New Roman"/>
                          <a:cs typeface="Times New Roman"/>
                        </a:rPr>
                        <a:t>Il grafico è generalmente chiaro e leggibile</a:t>
                      </a:r>
                      <a:endParaRPr lang="it-IT" sz="2400" b="0">
                        <a:latin typeface="Times New Roman"/>
                        <a:ea typeface="Times New Roman"/>
                        <a:cs typeface="Times New Roman"/>
                      </a:endParaRPr>
                    </a:p>
                  </a:txBody>
                  <a:tcPr marL="68580" marR="68580" marT="0" marB="0"/>
                </a:tc>
              </a:tr>
              <a:tr h="743616">
                <a:tc>
                  <a:txBody>
                    <a:bodyPr/>
                    <a:lstStyle/>
                    <a:p>
                      <a:pPr algn="just">
                        <a:spcAft>
                          <a:spcPts val="0"/>
                        </a:spcAft>
                      </a:pPr>
                      <a:r>
                        <a:rPr lang="it-IT" sz="1000">
                          <a:latin typeface="Times New Roman"/>
                          <a:ea typeface="Times New Roman"/>
                          <a:cs typeface="Times New Roman"/>
                        </a:rPr>
                        <a:t>1</a:t>
                      </a:r>
                      <a:endParaRPr lang="it-IT" sz="1200">
                        <a:latin typeface="Times New Roman"/>
                        <a:ea typeface="Times New Roman"/>
                        <a:cs typeface="Times New Roman"/>
                      </a:endParaRPr>
                    </a:p>
                  </a:txBody>
                  <a:tcPr marL="68580" marR="68580" marT="0" marB="0"/>
                </a:tc>
                <a:tc>
                  <a:txBody>
                    <a:bodyPr/>
                    <a:lstStyle/>
                    <a:p>
                      <a:pPr algn="just">
                        <a:spcAft>
                          <a:spcPts val="0"/>
                        </a:spcAft>
                      </a:pPr>
                      <a:r>
                        <a:rPr lang="it-IT" sz="1600" b="0">
                          <a:latin typeface="Times New Roman"/>
                          <a:ea typeface="Times New Roman"/>
                          <a:cs typeface="Times New Roman"/>
                        </a:rPr>
                        <a:t>Il titolo non è coerente con i dati, o il titolo è mancante</a:t>
                      </a:r>
                      <a:endParaRPr lang="it-IT" sz="2400" b="0">
                        <a:latin typeface="Times New Roman"/>
                        <a:ea typeface="Times New Roman"/>
                        <a:cs typeface="Times New Roman"/>
                      </a:endParaRPr>
                    </a:p>
                  </a:txBody>
                  <a:tcPr marL="68580" marR="68580" marT="0" marB="0"/>
                </a:tc>
                <a:tc>
                  <a:txBody>
                    <a:bodyPr/>
                    <a:lstStyle/>
                    <a:p>
                      <a:pPr algn="just">
                        <a:spcAft>
                          <a:spcPts val="0"/>
                        </a:spcAft>
                      </a:pPr>
                      <a:r>
                        <a:rPr lang="it-IT" sz="1600" b="0" dirty="0">
                          <a:latin typeface="Times New Roman"/>
                          <a:ea typeface="Times New Roman"/>
                          <a:cs typeface="Times New Roman"/>
                        </a:rPr>
                        <a:t>Il grafico non presenta parti etichettate correttamente o mancano del tutto le etichette</a:t>
                      </a:r>
                      <a:endParaRPr lang="it-IT" sz="2400" b="0" dirty="0">
                        <a:latin typeface="Times New Roman"/>
                        <a:ea typeface="Times New Roman"/>
                        <a:cs typeface="Times New Roman"/>
                      </a:endParaRPr>
                    </a:p>
                  </a:txBody>
                  <a:tcPr marL="68580" marR="68580" marT="0" marB="0"/>
                </a:tc>
                <a:tc>
                  <a:txBody>
                    <a:bodyPr/>
                    <a:lstStyle/>
                    <a:p>
                      <a:pPr algn="just">
                        <a:spcAft>
                          <a:spcPts val="0"/>
                        </a:spcAft>
                      </a:pPr>
                      <a:r>
                        <a:rPr lang="it-IT" sz="1600" b="0" dirty="0">
                          <a:latin typeface="Times New Roman"/>
                          <a:ea typeface="Times New Roman"/>
                          <a:cs typeface="Times New Roman"/>
                        </a:rPr>
                        <a:t>I dati sono rappresentati con molti errori o ci sono dati mancanti</a:t>
                      </a:r>
                      <a:endParaRPr lang="it-IT" sz="2400" b="0" dirty="0">
                        <a:latin typeface="Times New Roman"/>
                        <a:ea typeface="Times New Roman"/>
                        <a:cs typeface="Times New Roman"/>
                      </a:endParaRPr>
                    </a:p>
                  </a:txBody>
                  <a:tcPr marL="68580" marR="68580" marT="0" marB="0"/>
                </a:tc>
                <a:tc>
                  <a:txBody>
                    <a:bodyPr/>
                    <a:lstStyle/>
                    <a:p>
                      <a:pPr algn="just">
                        <a:spcAft>
                          <a:spcPts val="0"/>
                        </a:spcAft>
                      </a:pPr>
                      <a:r>
                        <a:rPr lang="it-IT" sz="1600" b="0" dirty="0">
                          <a:latin typeface="Times New Roman"/>
                          <a:ea typeface="Times New Roman"/>
                          <a:cs typeface="Times New Roman"/>
                        </a:rPr>
                        <a:t>Il grafico è confuso e difficile da interpretare</a:t>
                      </a:r>
                      <a:endParaRPr lang="it-IT" sz="2400" b="0" dirty="0">
                        <a:latin typeface="Times New Roman"/>
                        <a:ea typeface="Times New Roman"/>
                        <a:cs typeface="Times New Roman"/>
                      </a:endParaRPr>
                    </a:p>
                  </a:txBody>
                  <a:tcPr marL="68580" marR="68580" marT="0" marB="0"/>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olo 1"/>
          <p:cNvSpPr>
            <a:spLocks noGrp="1"/>
          </p:cNvSpPr>
          <p:nvPr>
            <p:ph type="title"/>
          </p:nvPr>
        </p:nvSpPr>
        <p:spPr>
          <a:xfrm>
            <a:off x="457200" y="274638"/>
            <a:ext cx="8362950" cy="769937"/>
          </a:xfrm>
        </p:spPr>
        <p:txBody>
          <a:bodyPr>
            <a:noAutofit/>
          </a:bodyPr>
          <a:lstStyle/>
          <a:p>
            <a:pPr eaLnBrk="1" hangingPunct="1">
              <a:defRPr/>
            </a:pPr>
            <a:r>
              <a:rPr lang="it-IT" sz="3200" dirty="0" smtClean="0"/>
              <a:t>Altro esempio, rubrica olistica per la valutazione di un portfolio:</a:t>
            </a:r>
          </a:p>
        </p:txBody>
      </p:sp>
      <p:pic>
        <p:nvPicPr>
          <p:cNvPr id="39939" name="Picture 2"/>
          <p:cNvPicPr>
            <a:picLocks noChangeAspect="1" noChangeArrowheads="1"/>
          </p:cNvPicPr>
          <p:nvPr/>
        </p:nvPicPr>
        <p:blipFill>
          <a:blip r:embed="rId2" cstate="print"/>
          <a:srcRect l="21780" t="37032" r="20482" b="6841"/>
          <a:stretch>
            <a:fillRect/>
          </a:stretch>
        </p:blipFill>
        <p:spPr bwMode="auto">
          <a:xfrm>
            <a:off x="428625" y="1044575"/>
            <a:ext cx="7643813" cy="53133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Strumenti</a:t>
            </a:r>
            <a:r>
              <a:rPr lang="en-US" dirty="0" smtClean="0"/>
              <a:t> per </a:t>
            </a:r>
            <a:r>
              <a:rPr lang="en-US" dirty="0" err="1" smtClean="0"/>
              <a:t>costruire</a:t>
            </a:r>
            <a:r>
              <a:rPr lang="en-US" dirty="0" smtClean="0"/>
              <a:t> </a:t>
            </a:r>
            <a:br>
              <a:rPr lang="en-US" dirty="0" smtClean="0"/>
            </a:br>
            <a:r>
              <a:rPr lang="en-US" dirty="0" err="1" smtClean="0"/>
              <a:t>Rubriche</a:t>
            </a:r>
            <a:endParaRPr lang="en-US" dirty="0"/>
          </a:p>
        </p:txBody>
      </p:sp>
      <p:sp>
        <p:nvSpPr>
          <p:cNvPr id="40963" name="Segnaposto testo 2"/>
          <p:cNvSpPr>
            <a:spLocks noGrp="1"/>
          </p:cNvSpPr>
          <p:nvPr>
            <p:ph type="body" idx="1"/>
          </p:nvPr>
        </p:nvSpPr>
        <p:spPr/>
        <p:txBody>
          <a:bodyPr/>
          <a:lstStyle/>
          <a:p>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b="1" dirty="0" err="1"/>
              <a:t>eRubric</a:t>
            </a:r>
            <a:r>
              <a:rPr lang="it-IT" b="1" dirty="0"/>
              <a:t> Assistant</a:t>
            </a:r>
            <a:r>
              <a:rPr lang="it-IT" dirty="0"/>
              <a:t> </a:t>
            </a:r>
            <a:r>
              <a:rPr lang="it-IT" dirty="0" smtClean="0"/>
              <a:t/>
            </a:r>
            <a:br>
              <a:rPr lang="it-IT" dirty="0" smtClean="0"/>
            </a:br>
            <a:r>
              <a:rPr lang="it-IT" dirty="0" smtClean="0"/>
              <a:t>(</a:t>
            </a:r>
            <a:r>
              <a:rPr lang="it-IT" i="1" u="sng" dirty="0">
                <a:hlinkClick r:id="rId2"/>
              </a:rPr>
              <a:t>http://eMarkingAssistant.com</a:t>
            </a:r>
            <a:r>
              <a:rPr lang="it-IT" dirty="0"/>
              <a:t>) </a:t>
            </a:r>
            <a:endParaRPr lang="en-US" dirty="0"/>
          </a:p>
        </p:txBody>
      </p:sp>
      <p:sp>
        <p:nvSpPr>
          <p:cNvPr id="41987" name="Segnaposto contenuto 2"/>
          <p:cNvSpPr>
            <a:spLocks noGrp="1"/>
          </p:cNvSpPr>
          <p:nvPr>
            <p:ph idx="1"/>
          </p:nvPr>
        </p:nvSpPr>
        <p:spPr/>
        <p:txBody>
          <a:bodyPr/>
          <a:lstStyle/>
          <a:p>
            <a:r>
              <a:rPr lang="it-IT" sz="2000" smtClean="0"/>
              <a:t>è un generatore di rubriche gratuito. </a:t>
            </a:r>
          </a:p>
          <a:p>
            <a:r>
              <a:rPr lang="it-IT" sz="2000" smtClean="0"/>
              <a:t>Utilizza delle macro di Word. </a:t>
            </a:r>
          </a:p>
          <a:p>
            <a:r>
              <a:rPr lang="it-IT" sz="2000" smtClean="0"/>
              <a:t>È in lingua inglese. </a:t>
            </a:r>
          </a:p>
          <a:p>
            <a:r>
              <a:rPr lang="it-IT" sz="2000" smtClean="0"/>
              <a:t>Consente di creare rubriche in tutte le versioni di Microsoft Word, quindi salvabili e riutilizzabili direttamente, in modo da impiegare i propri criteri ponderati di valutazione (nelle righe) e standard di performance con colori (nelle colonne).</a:t>
            </a:r>
          </a:p>
          <a:p>
            <a:r>
              <a:rPr lang="it-IT" sz="2000" smtClean="0"/>
              <a:t>Facendo clic su una cella nella rubrica e premendo il tasto funzione F6, si metterà in evidenza la cella, da ridimensionare o completare. </a:t>
            </a:r>
          </a:p>
          <a:p>
            <a:r>
              <a:rPr lang="it-IT" sz="2000" smtClean="0"/>
              <a:t>F5 o F7 variano la posizione verso l’alto o il basso e F8 calcola i punteggi e lo converte in percentuale.</a:t>
            </a:r>
          </a:p>
          <a:p>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endParaRPr lang="en-US"/>
          </a:p>
        </p:txBody>
      </p:sp>
      <p:sp>
        <p:nvSpPr>
          <p:cNvPr id="43011" name="Segnaposto contenuto 2"/>
          <p:cNvSpPr>
            <a:spLocks noGrp="1"/>
          </p:cNvSpPr>
          <p:nvPr>
            <p:ph idx="1"/>
          </p:nvPr>
        </p:nvSpPr>
        <p:spPr/>
        <p:txBody>
          <a:bodyPr/>
          <a:lstStyle/>
          <a:p>
            <a:endParaRPr lang="en-US" smtClean="0"/>
          </a:p>
        </p:txBody>
      </p:sp>
      <p:pic>
        <p:nvPicPr>
          <p:cNvPr id="43012" name="Picture 2" descr="C:\Users\standard\AppData\Local\Temp\Rar$DIa0.257\immagine 5.jpg"/>
          <p:cNvPicPr>
            <a:picLocks noChangeAspect="1" noChangeArrowheads="1"/>
          </p:cNvPicPr>
          <p:nvPr/>
        </p:nvPicPr>
        <p:blipFill>
          <a:blip r:embed="rId2" cstate="print"/>
          <a:srcRect/>
          <a:stretch>
            <a:fillRect/>
          </a:stretch>
        </p:blipFill>
        <p:spPr bwMode="auto">
          <a:xfrm>
            <a:off x="250825" y="-4763"/>
            <a:ext cx="8713788" cy="68627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smtClean="0"/>
              <a:t>Tre </a:t>
            </a:r>
            <a:r>
              <a:rPr lang="en-US" dirty="0" err="1" smtClean="0"/>
              <a:t>concezioni</a:t>
            </a:r>
            <a:endParaRPr lang="en-US" dirty="0"/>
          </a:p>
        </p:txBody>
      </p:sp>
      <p:sp>
        <p:nvSpPr>
          <p:cNvPr id="7171" name="Segnaposto contenuto 2"/>
          <p:cNvSpPr>
            <a:spLocks noGrp="1"/>
          </p:cNvSpPr>
          <p:nvPr>
            <p:ph idx="1"/>
          </p:nvPr>
        </p:nvSpPr>
        <p:spPr/>
        <p:txBody>
          <a:bodyPr/>
          <a:lstStyle/>
          <a:p>
            <a:r>
              <a:rPr lang="en-US" sz="2400" smtClean="0"/>
              <a:t>Competenza come attributo individuale e intrinseco della persona  (Spencer &amp; Spencer, 1995);</a:t>
            </a:r>
          </a:p>
          <a:p>
            <a:r>
              <a:rPr lang="en-US" sz="2400" smtClean="0"/>
              <a:t>Competenza come prestazione adattiva rispetto alle richieste del mondo del lavoro (modello funzionalista/comportamentale) che può essere misurata e addestrata (Nicoli, 2009);</a:t>
            </a:r>
          </a:p>
          <a:p>
            <a:r>
              <a:rPr lang="en-US" sz="2400" smtClean="0"/>
              <a:t>Competenza come acquisizione trasformativa della soggettività del professionista (Le Boterf, 1994), capacità di rispondere attivamente nell’affrontare compiti complessi, attivando risorse personali.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b="1" dirty="0" err="1"/>
              <a:t>Rubistar</a:t>
            </a:r>
            <a:r>
              <a:rPr lang="it-IT" dirty="0"/>
              <a:t> (</a:t>
            </a:r>
            <a:r>
              <a:rPr lang="it-IT" i="1" u="sng" dirty="0">
                <a:hlinkClick r:id="rId2"/>
              </a:rPr>
              <a:t>http://rubistar.4teachers.org/</a:t>
            </a:r>
            <a:r>
              <a:rPr lang="it-IT" i="1" u="sng" dirty="0" err="1">
                <a:hlinkClick r:id="rId2"/>
              </a:rPr>
              <a:t>index.php</a:t>
            </a:r>
            <a:r>
              <a:rPr lang="it-IT" dirty="0"/>
              <a:t>)</a:t>
            </a:r>
            <a:endParaRPr lang="en-US" dirty="0"/>
          </a:p>
        </p:txBody>
      </p:sp>
      <p:sp>
        <p:nvSpPr>
          <p:cNvPr id="44035" name="Segnaposto contenuto 2"/>
          <p:cNvSpPr>
            <a:spLocks noGrp="1"/>
          </p:cNvSpPr>
          <p:nvPr>
            <p:ph idx="1"/>
          </p:nvPr>
        </p:nvSpPr>
        <p:spPr/>
        <p:txBody>
          <a:bodyPr/>
          <a:lstStyle/>
          <a:p>
            <a:r>
              <a:rPr lang="it-IT" sz="2000" smtClean="0"/>
              <a:t>è un servizio web di ALTEC, presso l'Università del Kansas, disponibile in inglese o in spagnolo. </a:t>
            </a:r>
          </a:p>
          <a:p>
            <a:r>
              <a:rPr lang="it-IT" sz="2000" smtClean="0"/>
              <a:t>Gli utenti registrati possono salvare e modificare rubriche on-line. La registrazione e l’utilizzo di questo strumento sono gratuiti. </a:t>
            </a:r>
          </a:p>
          <a:p>
            <a:r>
              <a:rPr lang="it-IT" sz="2000" smtClean="0"/>
              <a:t>Oltre a dare la possibilità di creare le proprie rubriche, Rubistar permette di sfogliare un database di rubriche già realizzate estremamente ampio. </a:t>
            </a:r>
          </a:p>
          <a:p>
            <a:r>
              <a:rPr lang="it-IT" sz="2000" smtClean="0"/>
              <a:t>Inoltre è possibile utilizzare il servizio online, compilare e stampare il tutto, con il calcolo della votazione presente in automatico. </a:t>
            </a:r>
            <a:endParaRPr lang="en-US" sz="20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standard\AppData\Local\Temp\Rar$DIa0.532\immagine 6.jpeg"/>
          <p:cNvPicPr>
            <a:picLocks noChangeAspect="1" noChangeArrowheads="1"/>
          </p:cNvPicPr>
          <p:nvPr/>
        </p:nvPicPr>
        <p:blipFill>
          <a:blip r:embed="rId2" cstate="print"/>
          <a:srcRect/>
          <a:stretch>
            <a:fillRect/>
          </a:stretch>
        </p:blipFill>
        <p:spPr bwMode="auto">
          <a:xfrm>
            <a:off x="566738" y="433388"/>
            <a:ext cx="8010525" cy="59912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smtClean="0"/>
              <a:t>Per </a:t>
            </a:r>
            <a:r>
              <a:rPr lang="en-US" dirty="0" err="1" smtClean="0"/>
              <a:t>salvare</a:t>
            </a:r>
            <a:r>
              <a:rPr lang="en-US" dirty="0" smtClean="0"/>
              <a:t> </a:t>
            </a:r>
            <a:endParaRPr lang="en-US" dirty="0"/>
          </a:p>
        </p:txBody>
      </p:sp>
      <p:sp>
        <p:nvSpPr>
          <p:cNvPr id="46083" name="Segnaposto contenuto 2"/>
          <p:cNvSpPr>
            <a:spLocks noGrp="1"/>
          </p:cNvSpPr>
          <p:nvPr>
            <p:ph idx="1"/>
          </p:nvPr>
        </p:nvSpPr>
        <p:spPr/>
        <p:txBody>
          <a:bodyPr/>
          <a:lstStyle/>
          <a:p>
            <a:r>
              <a:rPr lang="it-IT" smtClean="0"/>
              <a:t>Prima di salvare il lavoro bisogna ricordarsi di inserire il titolo della rubrica.</a:t>
            </a:r>
          </a:p>
          <a:p>
            <a:r>
              <a:rPr lang="it-IT" smtClean="0"/>
              <a:t>Sono disponibili, attraverso vari campi di ricerca, le rubriche salvate dagli altri utenti.</a:t>
            </a:r>
          </a:p>
          <a:p>
            <a:r>
              <a:rPr lang="it-IT" smtClean="0"/>
              <a:t>In rete è disponibile un tutorial in italiano di Emiliano Pancaldi (</a:t>
            </a:r>
            <a:r>
              <a:rPr lang="it-IT" u="sng" smtClean="0">
                <a:hlinkClick r:id="rId2"/>
              </a:rPr>
              <a:t>http://www.lepidascuola.org/wp-content/uploads/2014/02/Rubistar-For-Teachers-per-realizzare-le-rubric-di-valutazione-1.pdf</a:t>
            </a:r>
            <a:r>
              <a:rPr lang="it-IT" smtClean="0"/>
              <a:t>). </a:t>
            </a:r>
          </a:p>
          <a:p>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b="1" dirty="0" err="1" smtClean="0"/>
              <a:t>TeAch-nology</a:t>
            </a:r>
            <a:r>
              <a:rPr lang="it-IT" b="1" dirty="0" smtClean="0"/>
              <a:t/>
            </a:r>
            <a:br>
              <a:rPr lang="it-IT" b="1" dirty="0" smtClean="0"/>
            </a:br>
            <a:r>
              <a:rPr lang="it-IT" dirty="0" smtClean="0"/>
              <a:t> </a:t>
            </a:r>
            <a:r>
              <a:rPr lang="it-IT" sz="2400" dirty="0"/>
              <a:t>(</a:t>
            </a:r>
            <a:r>
              <a:rPr lang="it-IT" sz="2400" u="sng" dirty="0">
                <a:hlinkClick r:id="rId2"/>
              </a:rPr>
              <a:t>http://www.teach-nology.com/</a:t>
            </a:r>
            <a:r>
              <a:rPr lang="it-IT" sz="2400" u="sng" dirty="0" err="1">
                <a:hlinkClick r:id="rId2"/>
              </a:rPr>
              <a:t>web_tools</a:t>
            </a:r>
            <a:r>
              <a:rPr lang="it-IT" sz="2400" u="sng" dirty="0">
                <a:hlinkClick r:id="rId2"/>
              </a:rPr>
              <a:t>/</a:t>
            </a:r>
            <a:r>
              <a:rPr lang="it-IT" sz="2400" u="sng" dirty="0" err="1">
                <a:hlinkClick r:id="rId2"/>
              </a:rPr>
              <a:t>rubrics</a:t>
            </a:r>
            <a:r>
              <a:rPr lang="it-IT" sz="2400" u="sng" dirty="0">
                <a:hlinkClick r:id="rId2"/>
              </a:rPr>
              <a:t>/</a:t>
            </a:r>
            <a:r>
              <a:rPr lang="it-IT" sz="2400" dirty="0"/>
              <a:t>) </a:t>
            </a:r>
            <a:endParaRPr lang="en-US" dirty="0"/>
          </a:p>
        </p:txBody>
      </p:sp>
      <p:sp>
        <p:nvSpPr>
          <p:cNvPr id="47107" name="Segnaposto contenuto 2"/>
          <p:cNvSpPr>
            <a:spLocks noGrp="1"/>
          </p:cNvSpPr>
          <p:nvPr>
            <p:ph idx="1"/>
          </p:nvPr>
        </p:nvSpPr>
        <p:spPr/>
        <p:txBody>
          <a:bodyPr/>
          <a:lstStyle/>
          <a:p>
            <a:r>
              <a:rPr lang="it-IT" sz="2400" smtClean="0"/>
              <a:t>è un sito che permette di stampare le rubriche già presenti, personalizzandole nella grafica. </a:t>
            </a:r>
          </a:p>
          <a:p>
            <a:r>
              <a:rPr lang="it-IT" sz="2400" smtClean="0"/>
              <a:t>non soffermarsi sui riquadri che pubblicizzano strumenti a pagamento</a:t>
            </a:r>
          </a:p>
          <a:p>
            <a:r>
              <a:rPr lang="it-IT" sz="2400" smtClean="0"/>
              <a:t>È necessario scorrere un po’ la pagina e selezionare un argomento tra i molti a disposizione e, di seguito, una specifica competenza. </a:t>
            </a:r>
          </a:p>
          <a:p>
            <a:r>
              <a:rPr lang="it-IT" sz="2400" smtClean="0"/>
              <a:t>Successivamente impostare nome, classe, ecc. e selezionare la grafica. Immediatamente il servizio presenta una rubrica da stampare o, meglio, copiare e incollare per eventuali modifiche. </a:t>
            </a:r>
            <a:endParaRPr lang="en-US" sz="24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smtClean="0"/>
              <a:t>Link a </a:t>
            </a:r>
            <a:r>
              <a:rPr lang="en-US" dirty="0" err="1" smtClean="0"/>
              <a:t>strumenti</a:t>
            </a:r>
            <a:endParaRPr lang="en-US" dirty="0"/>
          </a:p>
        </p:txBody>
      </p:sp>
      <p:sp>
        <p:nvSpPr>
          <p:cNvPr id="48131" name="Segnaposto contenuto 2"/>
          <p:cNvSpPr>
            <a:spLocks noGrp="1"/>
          </p:cNvSpPr>
          <p:nvPr>
            <p:ph idx="1"/>
          </p:nvPr>
        </p:nvSpPr>
        <p:spPr/>
        <p:txBody>
          <a:bodyPr/>
          <a:lstStyle/>
          <a:p>
            <a:r>
              <a:rPr lang="en-US" u="sng" smtClean="0">
                <a:hlinkClick r:id="rId2"/>
              </a:rPr>
              <a:t>http://emarkingassistant.com/download/erubric-assistant-free-software/</a:t>
            </a:r>
            <a:endParaRPr lang="it-IT" smtClean="0"/>
          </a:p>
          <a:p>
            <a:r>
              <a:rPr lang="en-US" u="sng" smtClean="0">
                <a:hlinkClick r:id="rId3"/>
              </a:rPr>
              <a:t>http://rubistar.4teachers.org/index.php</a:t>
            </a:r>
            <a:r>
              <a:rPr lang="en-US" smtClean="0"/>
              <a:t> </a:t>
            </a:r>
            <a:endParaRPr lang="it-IT" smtClean="0"/>
          </a:p>
          <a:p>
            <a:r>
              <a:rPr lang="en-US" u="sng" smtClean="0">
                <a:hlinkClick r:id="rId4"/>
              </a:rPr>
              <a:t>www.forallrubrics.com</a:t>
            </a:r>
            <a:endParaRPr lang="it-IT" smtClean="0"/>
          </a:p>
          <a:p>
            <a:r>
              <a:rPr lang="en-US" u="sng" smtClean="0">
                <a:hlinkClick r:id="rId5"/>
              </a:rPr>
              <a:t>http://www.rcampus.com/indexrubric.cfm</a:t>
            </a:r>
            <a:endParaRPr lang="it-IT" smtClean="0"/>
          </a:p>
          <a:p>
            <a:r>
              <a:rPr lang="en-US" u="sng" smtClean="0">
                <a:hlinkClick r:id="rId6"/>
              </a:rPr>
              <a:t>http://www.learner.org/workshops/hswriting/interactives/rubric/index.html</a:t>
            </a:r>
            <a:r>
              <a:rPr lang="en-US" smtClean="0"/>
              <a:t> </a:t>
            </a:r>
            <a:endParaRPr lang="it-IT" smtClean="0"/>
          </a:p>
          <a:p>
            <a:r>
              <a:rPr lang="it-IT" u="sng" smtClean="0">
                <a:hlinkClick r:id="rId7"/>
              </a:rPr>
              <a:t>http://www.essaytagger.com/</a:t>
            </a:r>
            <a:endParaRPr lang="it-IT" smtClean="0"/>
          </a:p>
          <a:p>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Esempi</a:t>
            </a:r>
            <a:r>
              <a:rPr lang="en-US" dirty="0" smtClean="0"/>
              <a:t> di rubrics</a:t>
            </a:r>
            <a:endParaRPr lang="en-US" dirty="0"/>
          </a:p>
        </p:txBody>
      </p:sp>
      <p:sp>
        <p:nvSpPr>
          <p:cNvPr id="49155" name="Segnaposto contenuto 2"/>
          <p:cNvSpPr>
            <a:spLocks noGrp="1"/>
          </p:cNvSpPr>
          <p:nvPr>
            <p:ph idx="1"/>
          </p:nvPr>
        </p:nvSpPr>
        <p:spPr/>
        <p:txBody>
          <a:bodyPr/>
          <a:lstStyle/>
          <a:p>
            <a:r>
              <a:rPr lang="it-IT" sz="2000" u="sng" smtClean="0">
                <a:hlinkClick r:id="rId2"/>
              </a:rPr>
              <a:t>http://www.teach-nology.com/web_tools/rubrics/</a:t>
            </a:r>
            <a:r>
              <a:rPr lang="it-IT" sz="2000" smtClean="0"/>
              <a:t> (in inglese, formato PDF)</a:t>
            </a:r>
          </a:p>
          <a:p>
            <a:r>
              <a:rPr lang="it-IT" sz="2000" u="sng" smtClean="0">
                <a:hlinkClick r:id="rId3"/>
              </a:rPr>
              <a:t>http://edtechteacher.org/assessment/</a:t>
            </a:r>
            <a:r>
              <a:rPr lang="it-IT" sz="2000" smtClean="0"/>
              <a:t> (in inglese)</a:t>
            </a:r>
          </a:p>
          <a:p>
            <a:r>
              <a:rPr lang="it-IT" sz="2000" u="sng" smtClean="0">
                <a:hlinkClick r:id="rId4"/>
              </a:rPr>
              <a:t>http://www.webpages.uidaho.edu/bblearnhelp/instructor-help/assessments-&amp;-grades/grade-submissions/rubrics/sample-rubrics.html</a:t>
            </a:r>
            <a:r>
              <a:rPr lang="it-IT" sz="2000" smtClean="0"/>
              <a:t> (in inglese)</a:t>
            </a:r>
          </a:p>
          <a:p>
            <a:r>
              <a:rPr lang="it-IT" sz="2000" u="sng" smtClean="0">
                <a:hlinkClick r:id="rId5"/>
              </a:rPr>
              <a:t>http://www.direzionesaluzzo.it/index.php?option=com_content&amp;view=article&amp;id=209:archivio-rubriche-educative-as-20132014&amp;catid=1</a:t>
            </a:r>
            <a:r>
              <a:rPr lang="it-IT" sz="2000" smtClean="0"/>
              <a:t> (in italiano)</a:t>
            </a:r>
          </a:p>
          <a:p>
            <a:r>
              <a:rPr lang="it-IT" sz="2000" u="sng" smtClean="0">
                <a:hlinkClick r:id="rId6"/>
              </a:rPr>
              <a:t>http://www.icvs.it/index.php?option=com_content&amp;view=article&amp;id=88:rubriche-valutative-scuola-primaria&amp;catid=22&amp;Itemid=101</a:t>
            </a:r>
            <a:r>
              <a:rPr lang="it-IT" sz="2000" smtClean="0"/>
              <a:t> (in italiano)</a:t>
            </a:r>
          </a:p>
          <a:p>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Approfondimenti</a:t>
            </a:r>
            <a:endParaRPr lang="en-US" dirty="0"/>
          </a:p>
        </p:txBody>
      </p:sp>
      <p:sp>
        <p:nvSpPr>
          <p:cNvPr id="50179" name="Segnaposto contenuto 2"/>
          <p:cNvSpPr>
            <a:spLocks noGrp="1"/>
          </p:cNvSpPr>
          <p:nvPr>
            <p:ph idx="1"/>
          </p:nvPr>
        </p:nvSpPr>
        <p:spPr/>
        <p:txBody>
          <a:bodyPr/>
          <a:lstStyle/>
          <a:p>
            <a:r>
              <a:rPr lang="en-US" sz="2000" u="sng" smtClean="0">
                <a:hlinkClick r:id="rId2"/>
              </a:rPr>
              <a:t>http://www.europeanschoolnetacademy.eu/documents/16784/16816/21CLD+Learning+Activity+Rubrics.pdf/a3dd42ee-9761-4035-9569-c3a963da1f94</a:t>
            </a:r>
            <a:endParaRPr lang="it-IT" sz="2000" smtClean="0"/>
          </a:p>
          <a:p>
            <a:r>
              <a:rPr lang="en-US" sz="2000" u="sng" smtClean="0">
                <a:hlinkClick r:id="rId3"/>
              </a:rPr>
              <a:t>http://www.livebinders.com/play/play?id=1274859</a:t>
            </a:r>
            <a:r>
              <a:rPr lang="en-US" sz="2000" smtClean="0"/>
              <a:t> </a:t>
            </a:r>
            <a:endParaRPr lang="it-IT" sz="2000" smtClean="0"/>
          </a:p>
          <a:p>
            <a:r>
              <a:rPr lang="en-US" sz="2000" u="sng" smtClean="0">
                <a:hlinkClick r:id="rId4"/>
              </a:rPr>
              <a:t>http://bie.org/object/document/rubric_for_rubrics</a:t>
            </a:r>
            <a:endParaRPr lang="it-IT" sz="2000" smtClean="0"/>
          </a:p>
          <a:p>
            <a:r>
              <a:rPr lang="en-US" sz="2000" u="sng" smtClean="0">
                <a:hlinkClick r:id="rId5"/>
              </a:rPr>
              <a:t>http://bie.org/objects/cat/rubrics</a:t>
            </a:r>
            <a:endParaRPr lang="it-IT" sz="2000" smtClean="0"/>
          </a:p>
          <a:p>
            <a:r>
              <a:rPr lang="en-US" sz="2000" u="sng" smtClean="0">
                <a:hlinkClick r:id="rId6"/>
              </a:rPr>
              <a:t>http://www.apprendimentocooperativo.it/Materiali-prodotti/primaria/Creare-rubriche-di-valutazione-con-gli-alunni/ca_6022.html</a:t>
            </a:r>
            <a:endParaRPr lang="it-IT" sz="2000" smtClean="0"/>
          </a:p>
          <a:p>
            <a:r>
              <a:rPr lang="en-US" sz="2000" u="sng" smtClean="0">
                <a:hlinkClick r:id="rId7"/>
              </a:rPr>
              <a:t>http://www.schrockguide.net/assessment-and-rubrics.html</a:t>
            </a:r>
            <a:endParaRPr lang="it-IT" sz="2000" smtClean="0"/>
          </a:p>
          <a:p>
            <a:r>
              <a:rPr lang="en-US" sz="2000" u="sng" smtClean="0">
                <a:hlinkClick r:id="rId8"/>
              </a:rPr>
              <a:t>https://docs.google.com/document/d/1_8cu6ifd4luwOMwR1B4QK_jOLwinO7RJM1_ZBpADPIs/mobilebasic?pli=1</a:t>
            </a:r>
            <a:r>
              <a:rPr lang="en-US" sz="2000" smtClean="0"/>
              <a:t> </a:t>
            </a:r>
            <a:endParaRPr lang="it-IT" sz="2000" smtClean="0"/>
          </a:p>
          <a:p>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txBox="1">
            <a:spLocks/>
          </p:cNvSpPr>
          <p:nvPr/>
        </p:nvSpPr>
        <p:spPr>
          <a:xfrm>
            <a:off x="5357813" y="3357563"/>
            <a:ext cx="3786187" cy="2786062"/>
          </a:xfrm>
          <a:prstGeom prst="rect">
            <a:avLst/>
          </a:prstGeom>
        </p:spPr>
        <p:txBody>
          <a:bodyPr/>
          <a:lstStyle/>
          <a:p>
            <a:pPr marL="342900" indent="-342900" algn="ctr" eaLnBrk="0" hangingPunct="0">
              <a:spcBef>
                <a:spcPct val="20000"/>
              </a:spcBef>
              <a:defRPr/>
            </a:pPr>
            <a:r>
              <a:rPr lang="it-IT" sz="2000" dirty="0">
                <a:latin typeface="+mn-lt"/>
                <a:cs typeface="+mn-cs"/>
              </a:rPr>
              <a:t>Lorella Giannandrea</a:t>
            </a:r>
          </a:p>
          <a:p>
            <a:pPr marL="342900" indent="-342900" algn="ctr" eaLnBrk="0" hangingPunct="0">
              <a:spcBef>
                <a:spcPct val="20000"/>
              </a:spcBef>
              <a:defRPr/>
            </a:pPr>
            <a:r>
              <a:rPr lang="it-IT" sz="2000" dirty="0">
                <a:latin typeface="+mn-lt"/>
                <a:cs typeface="+mn-cs"/>
                <a:hlinkClick r:id="rId3"/>
              </a:rPr>
              <a:t>l.giannandrea@unimc.it</a:t>
            </a:r>
            <a:endParaRPr lang="it-IT" sz="2000" dirty="0">
              <a:latin typeface="+mn-lt"/>
              <a:cs typeface="+mn-cs"/>
            </a:endParaRPr>
          </a:p>
          <a:p>
            <a:pPr marL="342900" indent="-342900" algn="r" eaLnBrk="0" hangingPunct="0">
              <a:spcBef>
                <a:spcPct val="20000"/>
              </a:spcBef>
              <a:defRPr/>
            </a:pPr>
            <a:endParaRPr lang="it-IT" sz="2000" dirty="0">
              <a:latin typeface="+mn-lt"/>
              <a:cs typeface="+mn-cs"/>
            </a:endParaRPr>
          </a:p>
          <a:p>
            <a:pPr marL="342900" indent="-342900" algn="r" eaLnBrk="0" hangingPunct="0">
              <a:spcBef>
                <a:spcPct val="20000"/>
              </a:spcBef>
              <a:defRPr/>
            </a:pPr>
            <a:endParaRPr lang="it-IT" sz="2000" dirty="0">
              <a:latin typeface="+mn-lt"/>
              <a:cs typeface="+mn-cs"/>
            </a:endParaRPr>
          </a:p>
        </p:txBody>
      </p:sp>
      <p:pic>
        <p:nvPicPr>
          <p:cNvPr id="51203" name="Immagine 10" descr="logo_unimc.gif"/>
          <p:cNvPicPr>
            <a:picLocks noChangeAspect="1"/>
          </p:cNvPicPr>
          <p:nvPr/>
        </p:nvPicPr>
        <p:blipFill>
          <a:blip r:embed="rId4" cstate="print"/>
          <a:srcRect/>
          <a:stretch>
            <a:fillRect/>
          </a:stretch>
        </p:blipFill>
        <p:spPr bwMode="auto">
          <a:xfrm>
            <a:off x="5435600" y="4437063"/>
            <a:ext cx="642938" cy="642937"/>
          </a:xfrm>
          <a:prstGeom prst="rect">
            <a:avLst/>
          </a:prstGeom>
          <a:noFill/>
          <a:ln w="9525">
            <a:noFill/>
            <a:miter lim="800000"/>
            <a:headEnd/>
            <a:tailEnd/>
          </a:ln>
        </p:spPr>
      </p:pic>
      <p:sp>
        <p:nvSpPr>
          <p:cNvPr id="8" name="CasellaDiTesto 7"/>
          <p:cNvSpPr txBox="1"/>
          <p:nvPr/>
        </p:nvSpPr>
        <p:spPr>
          <a:xfrm>
            <a:off x="6227763" y="4581525"/>
            <a:ext cx="2736850" cy="276225"/>
          </a:xfrm>
          <a:prstGeom prst="rect">
            <a:avLst/>
          </a:prstGeom>
          <a:noFill/>
        </p:spPr>
        <p:txBody>
          <a:bodyPr>
            <a:spAutoFit/>
          </a:bodyPr>
          <a:lstStyle/>
          <a:p>
            <a:pPr>
              <a:defRPr/>
            </a:pPr>
            <a:r>
              <a:rPr lang="it-IT" sz="1050" dirty="0">
                <a:cs typeface="+mn-cs"/>
              </a:rPr>
              <a:t>Università degli </a:t>
            </a:r>
            <a:r>
              <a:rPr lang="it-IT" sz="1200" dirty="0">
                <a:cs typeface="+mn-cs"/>
              </a:rPr>
              <a:t>studi</a:t>
            </a:r>
            <a:r>
              <a:rPr lang="it-IT" sz="1050" dirty="0">
                <a:cs typeface="+mn-cs"/>
              </a:rPr>
              <a:t> di Macerata</a:t>
            </a:r>
          </a:p>
        </p:txBody>
      </p:sp>
      <p:sp>
        <p:nvSpPr>
          <p:cNvPr id="2" name="Rettangolo 1"/>
          <p:cNvSpPr/>
          <p:nvPr/>
        </p:nvSpPr>
        <p:spPr>
          <a:xfrm>
            <a:off x="900113" y="404813"/>
            <a:ext cx="7402512" cy="708025"/>
          </a:xfrm>
          <a:prstGeom prst="rect">
            <a:avLst/>
          </a:prstGeom>
        </p:spPr>
        <p:txBody>
          <a:bodyPr>
            <a:spAutoFit/>
          </a:bodyPr>
          <a:lstStyle/>
          <a:p>
            <a:pPr algn="ctr">
              <a:defRPr/>
            </a:pPr>
            <a:r>
              <a:rPr lang="it-IT" sz="4000" b="1" dirty="0">
                <a:solidFill>
                  <a:srgbClr val="FF6600"/>
                </a:solidFill>
                <a:latin typeface="+mj-lt"/>
              </a:rPr>
              <a:t>Grazie per  l’attenzione!</a:t>
            </a:r>
          </a:p>
        </p:txBody>
      </p:sp>
      <p:pic>
        <p:nvPicPr>
          <p:cNvPr id="51206" name="Picture 2" descr="http://images.pcworld.com/images/article/2011/08/social-networks-5210992.jpg"/>
          <p:cNvPicPr>
            <a:picLocks noChangeAspect="1" noChangeArrowheads="1"/>
          </p:cNvPicPr>
          <p:nvPr/>
        </p:nvPicPr>
        <p:blipFill>
          <a:blip r:embed="rId5" cstate="print"/>
          <a:srcRect/>
          <a:stretch>
            <a:fillRect/>
          </a:stretch>
        </p:blipFill>
        <p:spPr bwMode="auto">
          <a:xfrm>
            <a:off x="677863" y="2314575"/>
            <a:ext cx="3922712" cy="3130550"/>
          </a:xfrm>
          <a:prstGeom prst="rect">
            <a:avLst/>
          </a:prstGeom>
          <a:noFill/>
          <a:ln w="9525">
            <a:noFill/>
            <a:miter lim="800000"/>
            <a:headEnd/>
            <a:tailEnd/>
          </a:ln>
        </p:spPr>
      </p:pic>
      <p:sp>
        <p:nvSpPr>
          <p:cNvPr id="3" name="Rettangolo 2"/>
          <p:cNvSpPr/>
          <p:nvPr/>
        </p:nvSpPr>
        <p:spPr>
          <a:xfrm>
            <a:off x="539750" y="6253163"/>
            <a:ext cx="8353425" cy="415925"/>
          </a:xfrm>
          <a:prstGeom prst="rect">
            <a:avLst/>
          </a:prstGeom>
        </p:spPr>
        <p:txBody>
          <a:bodyPr>
            <a:spAutoFit/>
          </a:bodyPr>
          <a:lstStyle/>
          <a:p>
            <a:pPr>
              <a:defRPr/>
            </a:pPr>
            <a:r>
              <a:rPr lang="en-CA" sz="1050" dirty="0"/>
              <a:t>Image: </a:t>
            </a:r>
            <a:r>
              <a:rPr lang="en-CA" sz="1050" dirty="0">
                <a:hlinkClick r:id="rId6"/>
              </a:rPr>
              <a:t>http://www.pcworld.com/article/239125/google_plus_day_24_is_google_plus_a_more_engaging_social_network.html</a:t>
            </a:r>
            <a:r>
              <a:rPr lang="en-CA" sz="1050" dirty="0"/>
              <a:t>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Una</a:t>
            </a:r>
            <a:r>
              <a:rPr lang="en-US" dirty="0" smtClean="0"/>
              <a:t> </a:t>
            </a:r>
            <a:r>
              <a:rPr lang="en-US" dirty="0" err="1" smtClean="0"/>
              <a:t>definizione</a:t>
            </a:r>
            <a:endParaRPr lang="en-US" dirty="0"/>
          </a:p>
        </p:txBody>
      </p:sp>
      <p:sp>
        <p:nvSpPr>
          <p:cNvPr id="8195" name="Segnaposto contenuto 2"/>
          <p:cNvSpPr>
            <a:spLocks noGrp="1"/>
          </p:cNvSpPr>
          <p:nvPr>
            <p:ph idx="1"/>
          </p:nvPr>
        </p:nvSpPr>
        <p:spPr/>
        <p:txBody>
          <a:bodyPr/>
          <a:lstStyle/>
          <a:p>
            <a:r>
              <a:rPr lang="en-US" smtClean="0"/>
              <a:t>La competenza è un tutto integrato, accanto alla dimensione </a:t>
            </a:r>
            <a:r>
              <a:rPr lang="en-US" b="1" i="1" smtClean="0"/>
              <a:t>oggettiva</a:t>
            </a:r>
            <a:r>
              <a:rPr lang="en-US" smtClean="0"/>
              <a:t>, dell’apprendimento e delle abilità compare una dimensione </a:t>
            </a:r>
            <a:r>
              <a:rPr lang="en-US" b="1" i="1" smtClean="0"/>
              <a:t>soggettiva</a:t>
            </a:r>
            <a:r>
              <a:rPr lang="en-US" smtClean="0"/>
              <a:t>, legata alla capacità di risposta dell’individuo.</a:t>
            </a:r>
          </a:p>
          <a:p>
            <a:endParaRPr lang="en-US" smtClean="0"/>
          </a:p>
          <a:p>
            <a:r>
              <a:rPr lang="en-US" smtClean="0"/>
              <a:t>È una sintesi complessa tra ciò che un soggetto “è”, ciò “che sa” e ciò  che “sa fare” nel’affrontare un compito complesso </a:t>
            </a:r>
          </a:p>
          <a:p>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smtClean="0"/>
              <a:t>I </a:t>
            </a:r>
            <a:r>
              <a:rPr lang="en-US" dirty="0" err="1" smtClean="0"/>
              <a:t>rischi</a:t>
            </a:r>
            <a:r>
              <a:rPr lang="en-US" dirty="0" smtClean="0"/>
              <a:t> del </a:t>
            </a:r>
            <a:r>
              <a:rPr lang="en-US" dirty="0" err="1" smtClean="0"/>
              <a:t>funzionalismo</a:t>
            </a:r>
            <a:endParaRPr lang="en-US" dirty="0"/>
          </a:p>
        </p:txBody>
      </p:sp>
      <p:sp>
        <p:nvSpPr>
          <p:cNvPr id="3" name="Segnaposto contenuto 2"/>
          <p:cNvSpPr>
            <a:spLocks noGrp="1"/>
          </p:cNvSpPr>
          <p:nvPr>
            <p:ph idx="1"/>
          </p:nvPr>
        </p:nvSpPr>
        <p:spPr/>
        <p:txBody>
          <a:bodyPr/>
          <a:lstStyle/>
          <a:p>
            <a:pPr>
              <a:defRPr/>
            </a:pPr>
            <a:r>
              <a:rPr lang="en-US" sz="2400" dirty="0" smtClean="0"/>
              <a:t>Se la </a:t>
            </a:r>
            <a:r>
              <a:rPr lang="en-US" sz="2400" dirty="0" err="1" smtClean="0"/>
              <a:t>scuola</a:t>
            </a:r>
            <a:r>
              <a:rPr lang="en-US" sz="2400" dirty="0" smtClean="0"/>
              <a:t> </a:t>
            </a:r>
            <a:r>
              <a:rPr lang="en-US" sz="2400" dirty="0" err="1" smtClean="0"/>
              <a:t>deve</a:t>
            </a:r>
            <a:r>
              <a:rPr lang="en-US" sz="2400" dirty="0" smtClean="0"/>
              <a:t> </a:t>
            </a:r>
            <a:r>
              <a:rPr lang="en-US" sz="2400" dirty="0" err="1" smtClean="0"/>
              <a:t>diventare</a:t>
            </a:r>
            <a:r>
              <a:rPr lang="en-US" sz="2400" dirty="0" smtClean="0"/>
              <a:t> solo un </a:t>
            </a:r>
            <a:r>
              <a:rPr lang="en-US" sz="2400" dirty="0" err="1" smtClean="0"/>
              <a:t>organismo</a:t>
            </a:r>
            <a:r>
              <a:rPr lang="en-US" sz="2400" dirty="0" smtClean="0"/>
              <a:t> al </a:t>
            </a:r>
            <a:r>
              <a:rPr lang="en-US" sz="2400" dirty="0" err="1" smtClean="0"/>
              <a:t>servizio</a:t>
            </a:r>
            <a:r>
              <a:rPr lang="en-US" sz="2400" dirty="0" smtClean="0"/>
              <a:t> del </a:t>
            </a:r>
            <a:r>
              <a:rPr lang="en-US" sz="2400" dirty="0" err="1" smtClean="0"/>
              <a:t>mondo</a:t>
            </a:r>
            <a:r>
              <a:rPr lang="en-US" sz="2400" dirty="0" smtClean="0"/>
              <a:t> </a:t>
            </a:r>
            <a:r>
              <a:rPr lang="en-US" sz="2400" dirty="0" err="1" smtClean="0"/>
              <a:t>economico-produttivo</a:t>
            </a:r>
            <a:r>
              <a:rPr lang="en-US" sz="2400" dirty="0" smtClean="0"/>
              <a:t>, </a:t>
            </a:r>
            <a:r>
              <a:rPr lang="en-US" sz="2400" dirty="0" err="1" smtClean="0"/>
              <a:t>si</a:t>
            </a:r>
            <a:r>
              <a:rPr lang="en-US" sz="2400" dirty="0" smtClean="0"/>
              <a:t> </a:t>
            </a:r>
            <a:r>
              <a:rPr lang="en-US" sz="2400" dirty="0" err="1" smtClean="0"/>
              <a:t>rischia</a:t>
            </a:r>
            <a:r>
              <a:rPr lang="en-US" sz="2400" dirty="0" smtClean="0"/>
              <a:t> </a:t>
            </a:r>
            <a:r>
              <a:rPr lang="en-US" sz="2400" dirty="0" err="1" smtClean="0"/>
              <a:t>che</a:t>
            </a:r>
            <a:r>
              <a:rPr lang="en-US" sz="2400" dirty="0" smtClean="0"/>
              <a:t> </a:t>
            </a:r>
            <a:r>
              <a:rPr lang="en-US" sz="2400" dirty="0" err="1" smtClean="0"/>
              <a:t>vengano</a:t>
            </a:r>
            <a:r>
              <a:rPr lang="en-US" sz="2400" dirty="0" smtClean="0"/>
              <a:t> </a:t>
            </a:r>
            <a:r>
              <a:rPr lang="en-US" sz="2400" dirty="0" err="1" smtClean="0"/>
              <a:t>valorizzati</a:t>
            </a:r>
            <a:r>
              <a:rPr lang="en-US" sz="2400" dirty="0" smtClean="0"/>
              <a:t> solo </a:t>
            </a:r>
            <a:r>
              <a:rPr lang="en-US" sz="2400" dirty="0" err="1" smtClean="0"/>
              <a:t>i</a:t>
            </a:r>
            <a:r>
              <a:rPr lang="en-US" sz="2400" dirty="0" smtClean="0"/>
              <a:t> saperi </a:t>
            </a:r>
            <a:r>
              <a:rPr lang="en-US" sz="2400" dirty="0" err="1" smtClean="0"/>
              <a:t>applicativi</a:t>
            </a:r>
            <a:r>
              <a:rPr lang="en-US" sz="2400" dirty="0" smtClean="0"/>
              <a:t>, a </a:t>
            </a:r>
            <a:r>
              <a:rPr lang="en-US" sz="2400" dirty="0" err="1" smtClean="0"/>
              <a:t>svantaggio</a:t>
            </a:r>
            <a:r>
              <a:rPr lang="en-US" sz="2400" dirty="0" smtClean="0"/>
              <a:t> del </a:t>
            </a:r>
            <a:r>
              <a:rPr lang="en-US" sz="2400" dirty="0" err="1" smtClean="0"/>
              <a:t>potere</a:t>
            </a:r>
            <a:r>
              <a:rPr lang="en-US" sz="2400" dirty="0" smtClean="0"/>
              <a:t> </a:t>
            </a:r>
            <a:r>
              <a:rPr lang="en-US" sz="2400" dirty="0" err="1" smtClean="0"/>
              <a:t>formativo</a:t>
            </a:r>
            <a:r>
              <a:rPr lang="en-US" sz="2400" dirty="0" smtClean="0"/>
              <a:t> </a:t>
            </a:r>
            <a:r>
              <a:rPr lang="en-US" sz="2400" dirty="0" err="1" smtClean="0"/>
              <a:t>della</a:t>
            </a:r>
            <a:r>
              <a:rPr lang="en-US" sz="2400" dirty="0" smtClean="0"/>
              <a:t> </a:t>
            </a:r>
            <a:r>
              <a:rPr lang="en-US" sz="2400" dirty="0" err="1" smtClean="0"/>
              <a:t>cultura</a:t>
            </a:r>
            <a:r>
              <a:rPr lang="en-US" sz="2400" dirty="0" smtClean="0"/>
              <a:t> e </a:t>
            </a:r>
            <a:r>
              <a:rPr lang="en-US" sz="2400" dirty="0" err="1" smtClean="0"/>
              <a:t>dei</a:t>
            </a:r>
            <a:r>
              <a:rPr lang="en-US" sz="2400" dirty="0" smtClean="0"/>
              <a:t> “saperi”.</a:t>
            </a:r>
          </a:p>
          <a:p>
            <a:pPr marL="0" indent="0">
              <a:buFont typeface="Wingdings" pitchFamily="2" charset="2"/>
              <a:buNone/>
              <a:defRPr/>
            </a:pPr>
            <a:endParaRPr lang="en-US" sz="2400" dirty="0" smtClean="0"/>
          </a:p>
          <a:p>
            <a:pPr>
              <a:defRPr/>
            </a:pPr>
            <a:r>
              <a:rPr lang="en-US" sz="2400" dirty="0" smtClean="0"/>
              <a:t>I </a:t>
            </a:r>
            <a:r>
              <a:rPr lang="en-US" sz="2400" dirty="0" err="1" smtClean="0"/>
              <a:t>paradigmi</a:t>
            </a:r>
            <a:r>
              <a:rPr lang="en-US" sz="2400" dirty="0" smtClean="0"/>
              <a:t> </a:t>
            </a:r>
            <a:r>
              <a:rPr lang="en-US" sz="2400" dirty="0" err="1" smtClean="0"/>
              <a:t>dello</a:t>
            </a:r>
            <a:r>
              <a:rPr lang="en-US" sz="2400" dirty="0" smtClean="0"/>
              <a:t> “</a:t>
            </a:r>
            <a:r>
              <a:rPr lang="en-US" sz="2400" i="1" dirty="0" smtClean="0"/>
              <a:t>school </a:t>
            </a:r>
            <a:r>
              <a:rPr lang="en-US" sz="2400" i="1" dirty="0" err="1" smtClean="0"/>
              <a:t>effettiveness</a:t>
            </a:r>
            <a:r>
              <a:rPr lang="en-US" sz="2400" dirty="0" smtClean="0"/>
              <a:t>” </a:t>
            </a:r>
            <a:r>
              <a:rPr lang="en-US" sz="2400" dirty="0" err="1" smtClean="0"/>
              <a:t>enfatizzano</a:t>
            </a:r>
            <a:r>
              <a:rPr lang="en-US" sz="2400" dirty="0" smtClean="0"/>
              <a:t> la </a:t>
            </a:r>
            <a:r>
              <a:rPr lang="en-US" sz="2400" dirty="0" err="1" smtClean="0"/>
              <a:t>necessità</a:t>
            </a:r>
            <a:r>
              <a:rPr lang="en-US" sz="2400" dirty="0" smtClean="0"/>
              <a:t> di </a:t>
            </a:r>
            <a:r>
              <a:rPr lang="en-US" sz="2400" dirty="0" err="1" smtClean="0"/>
              <a:t>aumentare</a:t>
            </a:r>
            <a:r>
              <a:rPr lang="en-US" sz="2400" dirty="0" smtClean="0"/>
              <a:t> la </a:t>
            </a:r>
            <a:r>
              <a:rPr lang="en-US" sz="2400" dirty="0" err="1" smtClean="0"/>
              <a:t>produttività</a:t>
            </a:r>
            <a:r>
              <a:rPr lang="en-US" sz="2400" dirty="0" smtClean="0"/>
              <a:t> </a:t>
            </a:r>
            <a:r>
              <a:rPr lang="en-US" sz="2400" dirty="0" err="1" smtClean="0"/>
              <a:t>della</a:t>
            </a:r>
            <a:r>
              <a:rPr lang="en-US" sz="2400" dirty="0" smtClean="0"/>
              <a:t> </a:t>
            </a:r>
            <a:r>
              <a:rPr lang="en-US" sz="2400" dirty="0" err="1" smtClean="0"/>
              <a:t>scuola</a:t>
            </a:r>
            <a:r>
              <a:rPr lang="en-US" sz="2400" dirty="0" smtClean="0"/>
              <a:t>, con la </a:t>
            </a:r>
            <a:r>
              <a:rPr lang="en-US" sz="2400" dirty="0" err="1" smtClean="0"/>
              <a:t>misurazione</a:t>
            </a:r>
            <a:r>
              <a:rPr lang="en-US" sz="2400" dirty="0" smtClean="0"/>
              <a:t> </a:t>
            </a:r>
            <a:r>
              <a:rPr lang="en-US" sz="2400" dirty="0" err="1" smtClean="0"/>
              <a:t>dei</a:t>
            </a:r>
            <a:r>
              <a:rPr lang="en-US" sz="2400" dirty="0" smtClean="0"/>
              <a:t> “</a:t>
            </a:r>
            <a:r>
              <a:rPr lang="en-US" sz="2400" dirty="0" err="1" smtClean="0"/>
              <a:t>risultati-prodotti</a:t>
            </a:r>
            <a:r>
              <a:rPr lang="en-US" sz="2400" dirty="0" smtClean="0"/>
              <a:t>”.</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smtClean="0"/>
              <a:t>Per </a:t>
            </a:r>
            <a:r>
              <a:rPr lang="en-US" dirty="0" err="1" smtClean="0"/>
              <a:t>approfondire</a:t>
            </a:r>
            <a:r>
              <a:rPr lang="en-US" dirty="0" smtClean="0"/>
              <a:t>…</a:t>
            </a:r>
            <a:endParaRPr lang="en-US" dirty="0"/>
          </a:p>
        </p:txBody>
      </p:sp>
      <p:sp>
        <p:nvSpPr>
          <p:cNvPr id="10243" name="Segnaposto contenuto 2"/>
          <p:cNvSpPr>
            <a:spLocks noGrp="1"/>
          </p:cNvSpPr>
          <p:nvPr>
            <p:ph idx="1"/>
          </p:nvPr>
        </p:nvSpPr>
        <p:spPr/>
        <p:txBody>
          <a:bodyPr/>
          <a:lstStyle/>
          <a:p>
            <a:r>
              <a:rPr lang="it-IT" altLang="it-IT" sz="2000" smtClean="0"/>
              <a:t>M. Altet, </a:t>
            </a:r>
            <a:r>
              <a:rPr lang="it-IT" altLang="it-IT" sz="2000" i="1" smtClean="0"/>
              <a:t>Le pedagogie dell’apprendimento</a:t>
            </a:r>
            <a:r>
              <a:rPr lang="it-IT" altLang="it-IT" sz="2000" smtClean="0"/>
              <a:t>, Armando, </a:t>
            </a:r>
            <a:r>
              <a:rPr lang="en-US" altLang="it-IT" sz="2000" smtClean="0"/>
              <a:t>Roma 2000</a:t>
            </a:r>
          </a:p>
          <a:p>
            <a:r>
              <a:rPr lang="fr-FR" altLang="it-IT" sz="2000" smtClean="0"/>
              <a:t>A. Berthoz, </a:t>
            </a:r>
            <a:r>
              <a:rPr lang="fr-FR" altLang="it-IT" sz="2000" i="1" smtClean="0"/>
              <a:t>La simplexité</a:t>
            </a:r>
            <a:r>
              <a:rPr lang="fr-FR" altLang="it-IT" sz="2000" smtClean="0"/>
              <a:t>, Odile Jacopo, Paris 2009 </a:t>
            </a:r>
          </a:p>
          <a:p>
            <a:r>
              <a:rPr lang="it-IT" altLang="it-IT" sz="2000" smtClean="0"/>
              <a:t>E. Damiano, </a:t>
            </a:r>
            <a:r>
              <a:rPr lang="it-IT" altLang="it-IT" sz="2000" i="1" smtClean="0"/>
              <a:t>La mediazione didattica. Per una teoria </a:t>
            </a:r>
            <a:r>
              <a:rPr lang="en-US" altLang="it-IT" sz="2000" i="1" smtClean="0"/>
              <a:t>dell’insegnamento</a:t>
            </a:r>
            <a:r>
              <a:rPr lang="en-US" altLang="it-IT" sz="2000" smtClean="0"/>
              <a:t>, FrancoAngeli, Milano 2013</a:t>
            </a:r>
          </a:p>
          <a:p>
            <a:r>
              <a:rPr lang="en-US" altLang="it-IT" sz="2000" smtClean="0"/>
              <a:t>D. Laurillard, </a:t>
            </a:r>
            <a:r>
              <a:rPr lang="en-US" altLang="it-IT" sz="2000" i="1" smtClean="0"/>
              <a:t>Teaching as a Design Science: Building Pedagogical Patterns for Learning and Technology</a:t>
            </a:r>
            <a:r>
              <a:rPr lang="en-US" altLang="it-IT" sz="2000" smtClean="0"/>
              <a:t>, Routledge, New York 2012</a:t>
            </a:r>
          </a:p>
          <a:p>
            <a:r>
              <a:rPr lang="it-IT" altLang="it-IT" sz="2000" smtClean="0"/>
              <a:t>P. Magnoler, </a:t>
            </a:r>
            <a:r>
              <a:rPr lang="it-IT" altLang="it-IT" sz="2000" i="1" smtClean="0"/>
              <a:t>I dispositivi didattici e l’on-line</a:t>
            </a:r>
            <a:r>
              <a:rPr lang="it-IT" altLang="it-IT" sz="2000" smtClean="0"/>
              <a:t>, in P.G. Rossi, </a:t>
            </a:r>
            <a:r>
              <a:rPr lang="it-IT" altLang="it-IT" sz="2000" i="1" smtClean="0"/>
              <a:t>Tecnologia e costruzione di mondi. Post-costruttivismo, linguaggi e ambienti di apprendimento</a:t>
            </a:r>
            <a:r>
              <a:rPr lang="it-IT" altLang="it-IT" sz="2000" smtClean="0"/>
              <a:t>, Armando, </a:t>
            </a:r>
            <a:r>
              <a:rPr lang="en-US" altLang="it-IT" sz="2000" smtClean="0"/>
              <a:t>Roma 2009</a:t>
            </a:r>
          </a:p>
          <a:p>
            <a:r>
              <a:rPr lang="it-IT" altLang="it-IT" sz="2000" smtClean="0"/>
              <a:t>P.C. Rivoltella, </a:t>
            </a:r>
            <a:r>
              <a:rPr lang="it-IT" altLang="it-IT" sz="2000" i="1" smtClean="0"/>
              <a:t>Fare Didattica con gli EAS</a:t>
            </a:r>
            <a:r>
              <a:rPr lang="it-IT" altLang="it-IT" sz="2000" smtClean="0"/>
              <a:t>, La Scuola, </a:t>
            </a:r>
            <a:r>
              <a:rPr lang="en-US" altLang="it-IT" sz="2000" smtClean="0"/>
              <a:t>Brescia 2013</a:t>
            </a:r>
          </a:p>
          <a:p>
            <a:r>
              <a:rPr lang="it-IT" altLang="it-IT" sz="2000" smtClean="0"/>
              <a:t>P.G. Rossi, </a:t>
            </a:r>
            <a:r>
              <a:rPr lang="it-IT" altLang="it-IT" sz="2000" i="1" smtClean="0"/>
              <a:t>Didattica enattiva</a:t>
            </a:r>
            <a:r>
              <a:rPr lang="it-IT" altLang="it-IT" sz="2000" smtClean="0"/>
              <a:t>, FrancoAngeli, Milano </a:t>
            </a:r>
            <a:r>
              <a:rPr lang="en-US" altLang="it-IT" sz="2000" smtClean="0"/>
              <a:t>2011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Prospettive</a:t>
            </a:r>
            <a:r>
              <a:rPr lang="en-US" dirty="0" smtClean="0"/>
              <a:t> </a:t>
            </a:r>
            <a:r>
              <a:rPr lang="en-US" dirty="0" err="1" smtClean="0"/>
              <a:t>valutative</a:t>
            </a:r>
            <a:endParaRPr lang="en-US" dirty="0"/>
          </a:p>
        </p:txBody>
      </p:sp>
      <p:sp>
        <p:nvSpPr>
          <p:cNvPr id="11267" name="Segnaposto contenuto 2"/>
          <p:cNvSpPr>
            <a:spLocks noGrp="1"/>
          </p:cNvSpPr>
          <p:nvPr>
            <p:ph idx="1"/>
          </p:nvPr>
        </p:nvSpPr>
        <p:spPr/>
        <p:txBody>
          <a:bodyPr/>
          <a:lstStyle/>
          <a:p>
            <a:r>
              <a:rPr lang="en-US" smtClean="0"/>
              <a:t>Competenza non è applicazione, ma “molbilitazione degli apprendimenti”;</a:t>
            </a:r>
          </a:p>
          <a:p>
            <a:r>
              <a:rPr lang="en-US" smtClean="0"/>
              <a:t>Più che “fare” si tratta di “agire” (componenete fisica e mentale insieme), nell’affrontare compiti sfidanti;</a:t>
            </a:r>
          </a:p>
          <a:p>
            <a:r>
              <a:rPr lang="en-US" smtClean="0"/>
              <a:t>Cosiderare le discipline, i saperi, come “aggregati di competenze”;</a:t>
            </a:r>
          </a:p>
          <a:p>
            <a:r>
              <a:rPr lang="en-US" smtClean="0"/>
              <a:t>Valutare famiglie di situazioni (trasferibilità)</a:t>
            </a:r>
          </a:p>
          <a:p>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err="1" smtClean="0"/>
              <a:t>Altre</a:t>
            </a:r>
            <a:r>
              <a:rPr lang="en-US" dirty="0" smtClean="0"/>
              <a:t> </a:t>
            </a:r>
            <a:r>
              <a:rPr lang="en-US" dirty="0" err="1" smtClean="0"/>
              <a:t>prospettive</a:t>
            </a:r>
            <a:endParaRPr lang="en-US" dirty="0"/>
          </a:p>
        </p:txBody>
      </p:sp>
      <p:sp>
        <p:nvSpPr>
          <p:cNvPr id="12291" name="Segnaposto contenuto 2"/>
          <p:cNvSpPr>
            <a:spLocks noGrp="1"/>
          </p:cNvSpPr>
          <p:nvPr>
            <p:ph idx="1"/>
          </p:nvPr>
        </p:nvSpPr>
        <p:spPr/>
        <p:txBody>
          <a:bodyPr/>
          <a:lstStyle/>
          <a:p>
            <a:r>
              <a:rPr lang="en-US" smtClean="0"/>
              <a:t>Approccio problematizzante, oltre il riduzionismo processo/prodotto.</a:t>
            </a:r>
          </a:p>
          <a:p>
            <a:endParaRPr lang="en-US" smtClean="0"/>
          </a:p>
          <a:p>
            <a:r>
              <a:rPr lang="en-US" smtClean="0"/>
              <a:t>Apprendimenti-risorsa: strumenti che alimentano “potere di azione”</a:t>
            </a:r>
          </a:p>
          <a:p>
            <a:endParaRPr lang="en-US" smtClean="0"/>
          </a:p>
          <a:p>
            <a:r>
              <a:rPr lang="en-US" smtClean="0"/>
              <a:t>Difficoltà di applicazione nei contesti scolastici</a:t>
            </a:r>
          </a:p>
          <a:p>
            <a:endParaRPr lang="en-US" smtClean="0"/>
          </a:p>
          <a:p>
            <a:r>
              <a:rPr lang="en-US" smtClean="0"/>
              <a:t>Valorizzazione dell’impronta personale</a:t>
            </a:r>
          </a:p>
        </p:txBody>
      </p:sp>
    </p:spTree>
  </p:cSld>
  <p:clrMapOvr>
    <a:masterClrMapping/>
  </p:clrMapOvr>
</p:sld>
</file>

<file path=ppt/theme/theme1.xml><?xml version="1.0" encoding="utf-8"?>
<a:theme xmlns:a="http://schemas.openxmlformats.org/drawingml/2006/main" name="Livello">
  <a:themeElements>
    <a:clrScheme name="Livello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ivello">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vello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ivello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ivello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ivello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ivello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ivello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ivello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ivello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4207</TotalTime>
  <Words>2266</Words>
  <Application>Microsoft Office PowerPoint</Application>
  <PresentationFormat>Presentazione su schermo (4:3)</PresentationFormat>
  <Paragraphs>246</Paragraphs>
  <Slides>47</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47</vt:i4>
      </vt:variant>
    </vt:vector>
  </HeadingPairs>
  <TitlesOfParts>
    <vt:vector size="56" baseType="lpstr">
      <vt:lpstr>Verdana</vt:lpstr>
      <vt:lpstr>Arial</vt:lpstr>
      <vt:lpstr>Garamond</vt:lpstr>
      <vt:lpstr>Wingdings</vt:lpstr>
      <vt:lpstr>Calibri</vt:lpstr>
      <vt:lpstr>Times New Roman</vt:lpstr>
      <vt:lpstr>Georgia</vt:lpstr>
      <vt:lpstr>+mj-lt</vt:lpstr>
      <vt:lpstr>Livello</vt:lpstr>
      <vt:lpstr>Valutare con competenza.  L’uso delle RUBRIC</vt:lpstr>
      <vt:lpstr>Programma</vt:lpstr>
      <vt:lpstr>Perchè le “competenze”?</vt:lpstr>
      <vt:lpstr>Tre concezioni</vt:lpstr>
      <vt:lpstr>Una definizione</vt:lpstr>
      <vt:lpstr>I rischi del funzionalismo</vt:lpstr>
      <vt:lpstr>Per approfondire…</vt:lpstr>
      <vt:lpstr>Prospettive valutative</vt:lpstr>
      <vt:lpstr>Altre prospettive</vt:lpstr>
      <vt:lpstr>Come ricostruire la competenza</vt:lpstr>
      <vt:lpstr>Approcci per la valutazione delle competenze</vt:lpstr>
      <vt:lpstr>Approccio socio costruttivista</vt:lpstr>
      <vt:lpstr>Strumenti osservativi e colloqui </vt:lpstr>
      <vt:lpstr>Modelli multidimensionali</vt:lpstr>
      <vt:lpstr>Diapositiva 15</vt:lpstr>
      <vt:lpstr>Diapositiva 16</vt:lpstr>
      <vt:lpstr>Rubric</vt:lpstr>
      <vt:lpstr>Valutare prestazioni complesse</vt:lpstr>
      <vt:lpstr>Rubriche, griglie, check-list</vt:lpstr>
      <vt:lpstr>Rubrica</vt:lpstr>
      <vt:lpstr>Fasi di lavoro</vt:lpstr>
      <vt:lpstr>Partire “dalla fine”</vt:lpstr>
      <vt:lpstr>Chiarire le aspettative</vt:lpstr>
      <vt:lpstr>Diapositiva 24</vt:lpstr>
      <vt:lpstr>Diapositiva 25</vt:lpstr>
      <vt:lpstr>Passaggi per la co-costruzione e uso di una rubrica</vt:lpstr>
      <vt:lpstr>Impostare il lavoro</vt:lpstr>
      <vt:lpstr>La formulazione dei livelli</vt:lpstr>
      <vt:lpstr>I criteri</vt:lpstr>
      <vt:lpstr>Le dimensioni</vt:lpstr>
      <vt:lpstr>I descrittori</vt:lpstr>
      <vt:lpstr>Testare la rubrica</vt:lpstr>
      <vt:lpstr>Diapositiva 33</vt:lpstr>
      <vt:lpstr>Esempio di una rubrica</vt:lpstr>
      <vt:lpstr>Un esempio:</vt:lpstr>
      <vt:lpstr>Altro esempio, rubrica olistica per la valutazione di un portfolio:</vt:lpstr>
      <vt:lpstr>Strumenti per costruire  Rubriche</vt:lpstr>
      <vt:lpstr>eRubric Assistant  (http://eMarkingAssistant.com) </vt:lpstr>
      <vt:lpstr>Diapositiva 39</vt:lpstr>
      <vt:lpstr>Rubistar (http://rubistar.4teachers.org/index.php)</vt:lpstr>
      <vt:lpstr>Diapositiva 41</vt:lpstr>
      <vt:lpstr>Per salvare </vt:lpstr>
      <vt:lpstr>TeAch-nology  (http://www.teach-nology.com/web_tools/rubrics/) </vt:lpstr>
      <vt:lpstr>Link a strumenti</vt:lpstr>
      <vt:lpstr>Esempi di rubrics</vt:lpstr>
      <vt:lpstr>Approfondimenti</vt:lpstr>
      <vt:lpstr>Diapositiva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lorella</dc:creator>
  <cp:lastModifiedBy>utente</cp:lastModifiedBy>
  <cp:revision>162</cp:revision>
  <dcterms:created xsi:type="dcterms:W3CDTF">2011-03-12T12:43:37Z</dcterms:created>
  <dcterms:modified xsi:type="dcterms:W3CDTF">2015-12-21T11:34:54Z</dcterms:modified>
</cp:coreProperties>
</file>