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77" r:id="rId23"/>
    <p:sldId id="280" r:id="rId24"/>
    <p:sldId id="281" r:id="rId25"/>
    <p:sldId id="282" r:id="rId26"/>
    <p:sldId id="283" r:id="rId27"/>
    <p:sldId id="286" r:id="rId28"/>
    <p:sldId id="284" r:id="rId29"/>
    <p:sldId id="285" r:id="rId3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54CC0-2DF2-4E82-AFBD-D2A85FC2F354}" type="datetimeFigureOut">
              <a:rPr lang="it-IT" smtClean="0"/>
              <a:pPr/>
              <a:t>01/02/2016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579DF-28D7-4484-8229-338D6D95205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ELEMENTI DI PRIMO SOCCORSO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77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anose="04020705040A02060702" pitchFamily="82" charset="0"/>
              </a:rPr>
              <a:t>PRIMO SOCCORSO</a:t>
            </a:r>
            <a:endParaRPr lang="it-IT" sz="4000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la nostra ed altrui salute</a:t>
            </a:r>
            <a:r>
              <a:rPr lang="it-IT" dirty="0" smtClean="0"/>
              <a:t>, indossiamo </a:t>
            </a:r>
            <a:r>
              <a:rPr lang="it-IT" dirty="0"/>
              <a:t>i guanti monouso:</a:t>
            </a:r>
          </a:p>
          <a:p>
            <a:pPr marL="0" indent="0" algn="ctr">
              <a:buNone/>
            </a:pPr>
            <a:r>
              <a:rPr lang="it-IT" dirty="0"/>
              <a:t>NESSUNO HA SCRITTO IN FRONTE CHE MALATTIE HA.</a:t>
            </a:r>
          </a:p>
          <a:p>
            <a:pPr marL="0" indent="0" algn="ctr">
              <a:buNone/>
            </a:pPr>
            <a:r>
              <a:rPr lang="it-IT" dirty="0"/>
              <a:t>LE MIE MANI NON SONO MAI PERFETTAMENTE PULITE.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Impariamo a tenerne un paio in auto</a:t>
            </a:r>
            <a:r>
              <a:rPr lang="it-IT" dirty="0" smtClean="0"/>
              <a:t>, in </a:t>
            </a:r>
            <a:r>
              <a:rPr lang="it-IT" dirty="0"/>
              <a:t>moto</a:t>
            </a:r>
            <a:r>
              <a:rPr lang="it-IT" dirty="0" smtClean="0"/>
              <a:t>, in </a:t>
            </a:r>
            <a:r>
              <a:rPr lang="it-IT" dirty="0"/>
              <a:t>borsa… </a:t>
            </a:r>
            <a:r>
              <a:rPr lang="it-IT" b="1" dirty="0"/>
              <a:t>Non sono ingombranti!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51787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dirty="0" smtClean="0">
                <a:latin typeface="Algerian" panose="04020705040A02060702" pitchFamily="82" charset="0"/>
              </a:rPr>
              <a:t>La Catena della Sopravvivenza</a:t>
            </a:r>
            <a:endParaRPr lang="it-IT" sz="3600" dirty="0">
              <a:latin typeface="Algerian" panose="04020705040A02060702" pitchFamily="82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48" y="2771516"/>
            <a:ext cx="1800000" cy="180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831" y="2775595"/>
            <a:ext cx="1781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56545"/>
            <a:ext cx="1752600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1547" y="2765932"/>
            <a:ext cx="1781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039849" y="3244333"/>
            <a:ext cx="180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dirty="0" smtClean="0"/>
              <a:t>PRIMO      </a:t>
            </a:r>
            <a:r>
              <a:rPr lang="it-IT" dirty="0"/>
              <a:t>SOCCORSO</a:t>
            </a:r>
          </a:p>
        </p:txBody>
      </p:sp>
      <p:pic>
        <p:nvPicPr>
          <p:cNvPr id="9" name="Picture 7" descr="Untitled-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089" y="3134331"/>
            <a:ext cx="983730" cy="942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006" y="3072198"/>
            <a:ext cx="13906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729" y="3233998"/>
            <a:ext cx="862809" cy="94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126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anose="04020705040A02060702" pitchFamily="82" charset="0"/>
              </a:rPr>
              <a:t>La chiamata al </a:t>
            </a:r>
            <a:r>
              <a:rPr lang="it-IT" sz="5400" b="1" dirty="0" smtClean="0">
                <a:latin typeface="Algerian" panose="04020705040A02060702" pitchFamily="82" charset="0"/>
              </a:rPr>
              <a:t>118</a:t>
            </a:r>
            <a:endParaRPr lang="it-IT" sz="5400" b="1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Chi chiama DEVE dire :</a:t>
            </a:r>
          </a:p>
          <a:p>
            <a:r>
              <a:rPr lang="it-IT" sz="2000" dirty="0"/>
              <a:t>Cos’è successo</a:t>
            </a:r>
          </a:p>
          <a:p>
            <a:r>
              <a:rPr lang="it-IT" sz="2000" dirty="0"/>
              <a:t>Il luogo </a:t>
            </a:r>
          </a:p>
          <a:p>
            <a:r>
              <a:rPr lang="it-IT" sz="2000" dirty="0"/>
              <a:t>Quante persone sono coinvolte</a:t>
            </a:r>
          </a:p>
          <a:p>
            <a:r>
              <a:rPr lang="it-IT" sz="2000" dirty="0"/>
              <a:t>Segnalare o far segnalare a qualcuno la posizione esatta per l’ambulanza(luci accese,un’auto che viene </a:t>
            </a:r>
            <a:r>
              <a:rPr lang="it-IT" sz="2000" dirty="0" smtClean="0"/>
              <a:t>incontro </a:t>
            </a:r>
            <a:r>
              <a:rPr lang="it-IT" sz="2000" dirty="0"/>
              <a:t>al mezzo di soccorso,una persona che </a:t>
            </a:r>
            <a:r>
              <a:rPr lang="it-IT" sz="2000" dirty="0" smtClean="0"/>
              <a:t>segnala..)</a:t>
            </a:r>
            <a:endParaRPr lang="it-IT" sz="2000" dirty="0"/>
          </a:p>
          <a:p>
            <a:r>
              <a:rPr lang="it-IT" sz="2000" dirty="0"/>
              <a:t>Ogni informazione utile ad un corretto soccorso.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29407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anose="04020705040A02060702" pitchFamily="82" charset="0"/>
              </a:rPr>
              <a:t>Omissione di soccorso</a:t>
            </a:r>
            <a:endParaRPr lang="it-IT" sz="4000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ARTICOLO 593 del CODICE PENALE : «Chiunque, trovando abbandonato o smarrito un fanciullo minore degli anni dieci, o un'altra persona incapace di provvedere a se stessa, per malattia di mente o di corpo, per vecchiaia o per altra causa, omette di darne immediato avviso all'autorità è punito con la reclusione fino a un anno o con la multa fino a 2.500 euro. (1) Alla stessa pena soggiace chi, trovando un corpo umano che sia o sembri inanimato, ovvero una persona ferita o altrimenti in pericolo, omette di prestare l'assistenza occorrente o di darne immediato avviso all'autorità. Se da siffatta condotta del colpevole deriva una lesione personale, la pena è aumentata; se ne deriva la morte, la pena è raddoppiata».</a:t>
            </a:r>
          </a:p>
        </p:txBody>
      </p:sp>
    </p:spTree>
    <p:extLst>
      <p:ext uri="{BB962C8B-B14F-4D97-AF65-F5344CB8AC3E}">
        <p14:creationId xmlns:p14="http://schemas.microsoft.com/office/powerpoint/2010/main" val="723961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FERITE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428737"/>
            <a:ext cx="7125112" cy="4430062"/>
          </a:xfrm>
        </p:spPr>
        <p:txBody>
          <a:bodyPr/>
          <a:lstStyle/>
          <a:p>
            <a:r>
              <a:rPr lang="it-IT" dirty="0" smtClean="0"/>
              <a:t>La ferita è una rottura della nostra pelle che,non essendo più integra perde in quel punto il suo ruolo naturale di difesa dagli agenti patogeni.</a:t>
            </a:r>
          </a:p>
          <a:p>
            <a:r>
              <a:rPr lang="it-IT" dirty="0" smtClean="0"/>
              <a:t>Usiamo acqua ossigenata e garze sterili e copriamo con un cerotto</a:t>
            </a:r>
          </a:p>
          <a:p>
            <a:r>
              <a:rPr lang="it-IT" dirty="0" smtClean="0"/>
              <a:t>In caso di abbondante sanguinamento,possiamo usare il ghiaccio e comprimiamo  a monte della ferita con qualcosa di alto e morbido;118</a:t>
            </a:r>
          </a:p>
          <a:p>
            <a:r>
              <a:rPr lang="it-IT" dirty="0" smtClean="0"/>
              <a:t>MAI TOGLIERE CORPI ESTRANEI CONFICCATI</a:t>
            </a:r>
            <a:endParaRPr lang="it-IT" dirty="0"/>
          </a:p>
        </p:txBody>
      </p:sp>
      <p:pic>
        <p:nvPicPr>
          <p:cNvPr id="4" name="Picture 10" descr="antish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643446"/>
            <a:ext cx="1800200" cy="183784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Il Tetano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622035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E’ una spora che vive incistata nella terra,sulle spine delle rose,sul ferro arrugginito.</a:t>
            </a:r>
          </a:p>
          <a:p>
            <a:r>
              <a:rPr lang="it-IT" dirty="0" smtClean="0"/>
              <a:t>A contatto con il sangue e la nostra temperatura corporea,sviluppa il bacillo che produce tossine che colpiscono il </a:t>
            </a:r>
          </a:p>
          <a:p>
            <a:pPr marL="0" indent="0">
              <a:buNone/>
            </a:pPr>
            <a:r>
              <a:rPr lang="it-IT" dirty="0" smtClean="0"/>
              <a:t>                                 </a:t>
            </a:r>
            <a:r>
              <a:rPr lang="it-IT" b="1" dirty="0" smtClean="0"/>
              <a:t>SISTEMA NERVOSO:</a:t>
            </a:r>
          </a:p>
          <a:p>
            <a:pPr marL="0" indent="0">
              <a:buNone/>
            </a:pPr>
            <a:r>
              <a:rPr lang="it-IT" dirty="0" smtClean="0"/>
              <a:t>Ferita infetta e dolorante</a:t>
            </a:r>
          </a:p>
          <a:p>
            <a:pPr marL="0" indent="0">
              <a:buNone/>
            </a:pPr>
            <a:r>
              <a:rPr lang="it-IT" dirty="0" smtClean="0"/>
              <a:t>Febbre alta</a:t>
            </a:r>
          </a:p>
          <a:p>
            <a:pPr marL="0" indent="0">
              <a:buNone/>
            </a:pPr>
            <a:r>
              <a:rPr lang="it-IT" dirty="0" smtClean="0"/>
              <a:t>Spasmi muscolari violenti</a:t>
            </a:r>
          </a:p>
          <a:p>
            <a:pPr marL="0" indent="0">
              <a:buNone/>
            </a:pPr>
            <a:r>
              <a:rPr lang="it-IT" dirty="0" smtClean="0"/>
              <a:t>Trisma della mandibola</a:t>
            </a:r>
          </a:p>
          <a:p>
            <a:pPr marL="0" indent="0">
              <a:buNone/>
            </a:pPr>
            <a:r>
              <a:rPr lang="it-IT" dirty="0" smtClean="0"/>
              <a:t>Morte per paralisi dei muscoli respiratori</a:t>
            </a:r>
          </a:p>
          <a:p>
            <a:pPr marL="0" indent="0">
              <a:buNone/>
            </a:pPr>
            <a:r>
              <a:rPr lang="it-IT" b="1" u="sng" dirty="0" smtClean="0"/>
              <a:t>L’UNICO RIMEDIO E’ LA PREVENZIONE CON IL VACCINO OGNI </a:t>
            </a:r>
            <a:r>
              <a:rPr lang="it-IT" sz="2400" b="1" u="sng" dirty="0" smtClean="0"/>
              <a:t>10 </a:t>
            </a:r>
            <a:r>
              <a:rPr lang="it-IT" b="1" u="sng" dirty="0" smtClean="0"/>
              <a:t>ANNI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USTIONI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428736"/>
            <a:ext cx="7125112" cy="4000528"/>
          </a:xfrm>
        </p:spPr>
        <p:txBody>
          <a:bodyPr/>
          <a:lstStyle/>
          <a:p>
            <a:r>
              <a:rPr lang="it-IT" dirty="0" smtClean="0"/>
              <a:t>Sono traumi della cute causati da agenti molto caldi o sostanze chimiche causticanti</a:t>
            </a:r>
          </a:p>
          <a:p>
            <a:r>
              <a:rPr lang="it-IT" dirty="0" smtClean="0"/>
              <a:t>E’ importante raffreddare subito la parte sotto un getto continuo di acqua fredda evitando di togliere i vestiti a diretto contatto con la cute</a:t>
            </a:r>
          </a:p>
          <a:p>
            <a:r>
              <a:rPr lang="it-IT" dirty="0" smtClean="0"/>
              <a:t>In caso di fuoco,soffocare le fiamme prima di usare l’acqua</a:t>
            </a:r>
          </a:p>
          <a:p>
            <a:r>
              <a:rPr lang="it-IT" dirty="0" smtClean="0"/>
              <a:t>In caso di ustione elettrica,staccare la corrente prima di ogni azione</a:t>
            </a:r>
            <a:endParaRPr lang="it-IT" dirty="0"/>
          </a:p>
        </p:txBody>
      </p:sp>
      <p:pic>
        <p:nvPicPr>
          <p:cNvPr id="4" name="Picture 10" descr="antish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714884"/>
            <a:ext cx="1800200" cy="183784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Traumi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500175"/>
            <a:ext cx="7125112" cy="4358624"/>
          </a:xfrm>
        </p:spPr>
        <p:txBody>
          <a:bodyPr/>
          <a:lstStyle/>
          <a:p>
            <a:r>
              <a:rPr lang="it-IT" dirty="0" smtClean="0"/>
              <a:t>Per trauma si intende una rottura ossea,una lesione articolare o alla testa o alla colonna vertebrale</a:t>
            </a:r>
          </a:p>
          <a:p>
            <a:r>
              <a:rPr lang="it-IT" dirty="0" smtClean="0"/>
              <a:t>E’ importante che il soccorritore non movimenti,non sposti la vittima poiché le lesioni potrebbero aggravarsi e degenerare nel peggiore dei modi</a:t>
            </a:r>
          </a:p>
          <a:p>
            <a:r>
              <a:rPr lang="it-IT" dirty="0" smtClean="0"/>
              <a:t>Chiamiamo il 118,descriviamo lo stato della persona senza fare manovre a cui non siamo addestrati</a:t>
            </a:r>
          </a:p>
          <a:p>
            <a:r>
              <a:rPr lang="it-IT" dirty="0" smtClean="0"/>
              <a:t>NON TOGLIAMO MAI IL CASCO!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Malori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500175"/>
            <a:ext cx="7125112" cy="435862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Le cause sono diverse e anche il nostro comportamento</a:t>
            </a:r>
          </a:p>
          <a:p>
            <a:r>
              <a:rPr lang="it-IT" sz="2000" dirty="0" smtClean="0"/>
              <a:t>Nel caso di </a:t>
            </a:r>
            <a:r>
              <a:rPr lang="it-IT" sz="2000" u="sng" dirty="0" smtClean="0"/>
              <a:t>pallori</a:t>
            </a:r>
            <a:r>
              <a:rPr lang="it-IT" sz="2000" dirty="0" smtClean="0"/>
              <a:t> è bene adottare la </a:t>
            </a:r>
            <a:r>
              <a:rPr lang="it-IT" sz="2000" dirty="0" err="1" smtClean="0"/>
              <a:t>P.A.S.</a:t>
            </a:r>
            <a:r>
              <a:rPr lang="it-IT" sz="2000" dirty="0" smtClean="0"/>
              <a:t> poiché garantisce l’afflusso di ossigeno al cervello e una risalita della pressione arteriosa</a:t>
            </a:r>
          </a:p>
          <a:p>
            <a:r>
              <a:rPr lang="it-IT" sz="2000" dirty="0" smtClean="0"/>
              <a:t>In attesa del 118,è la posizione più indicata in caso di svenimenti,cali di zuccheri,</a:t>
            </a:r>
            <a:r>
              <a:rPr lang="it-IT" sz="2000" dirty="0" err="1" smtClean="0"/>
              <a:t>capogiri…</a:t>
            </a:r>
            <a:endParaRPr lang="it-IT" sz="2000" dirty="0"/>
          </a:p>
        </p:txBody>
      </p:sp>
      <p:pic>
        <p:nvPicPr>
          <p:cNvPr id="4" name="Picture 10" descr="antish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92" y="4714884"/>
            <a:ext cx="1800200" cy="1837846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Malori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000109"/>
            <a:ext cx="7125112" cy="4929222"/>
          </a:xfrm>
        </p:spPr>
        <p:txBody>
          <a:bodyPr/>
          <a:lstStyle/>
          <a:p>
            <a:r>
              <a:rPr lang="it-IT" sz="2000" dirty="0" smtClean="0"/>
              <a:t>Davanti a visi </a:t>
            </a:r>
            <a:r>
              <a:rPr lang="it-IT" sz="2000" dirty="0" err="1" smtClean="0"/>
              <a:t>congesti</a:t>
            </a:r>
            <a:r>
              <a:rPr lang="it-IT" sz="2000" dirty="0" smtClean="0"/>
              <a:t>,rossi abbiamo un innalzamento di pressione pertanto la posizione corretta è quella semiseduta(ad es. colpo di sole,ictus)</a:t>
            </a:r>
          </a:p>
          <a:p>
            <a:r>
              <a:rPr lang="it-IT" sz="2000" dirty="0" smtClean="0"/>
              <a:t>La stessa posizione va adottata anche in caso di difficoltà respiratoria poiché il muscolo diaframmatico ha una migliore espansione(ad es. attacco cardiaco)</a:t>
            </a:r>
          </a:p>
          <a:p>
            <a:r>
              <a:rPr lang="it-IT" sz="2000" dirty="0" smtClean="0"/>
              <a:t>118!</a:t>
            </a:r>
            <a:endParaRPr lang="it-IT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8" y="4929198"/>
            <a:ext cx="2357454" cy="142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OBIETTIVI</a:t>
            </a:r>
            <a:endParaRPr lang="it-IT" sz="4000" dirty="0">
              <a:solidFill>
                <a:schemeClr val="tx2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>
                <a:latin typeface="Harrington" panose="04040505050A02020702" pitchFamily="82" charset="0"/>
              </a:rPr>
              <a:t>Riconoscere una situazione in cui siano necessari  i soccorsi qualificati</a:t>
            </a:r>
          </a:p>
          <a:p>
            <a:pPr marL="0" indent="0">
              <a:buNone/>
            </a:pPr>
            <a:r>
              <a:rPr lang="it-IT" sz="2800" dirty="0" smtClean="0">
                <a:latin typeface="Harrington" panose="04040505050A02020702" pitchFamily="82" charset="0"/>
              </a:rPr>
              <a:t>Conoscere le azioni corrette da eseguire per un primo soccorso</a:t>
            </a:r>
          </a:p>
          <a:p>
            <a:pPr marL="0" indent="0">
              <a:buNone/>
            </a:pPr>
            <a:r>
              <a:rPr lang="it-IT" sz="2800" dirty="0" smtClean="0">
                <a:latin typeface="Harrington" panose="04040505050A02020702" pitchFamily="82" charset="0"/>
              </a:rPr>
              <a:t>La cassetta del primo soccorso</a:t>
            </a:r>
            <a:endParaRPr lang="it-IT" sz="2800" dirty="0">
              <a:latin typeface="Harrington" panose="04040505050A02020702" pitchFamily="82" charset="0"/>
            </a:endParaRPr>
          </a:p>
        </p:txBody>
      </p:sp>
      <p:sp>
        <p:nvSpPr>
          <p:cNvPr id="4" name="Sun 3"/>
          <p:cNvSpPr/>
          <p:nvPr/>
        </p:nvSpPr>
        <p:spPr>
          <a:xfrm>
            <a:off x="198240" y="2564904"/>
            <a:ext cx="557336" cy="50405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64" y="3573016"/>
            <a:ext cx="56521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40" y="4639847"/>
            <a:ext cx="557336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640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Malori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dirty="0" smtClean="0"/>
          </a:p>
          <a:p>
            <a:r>
              <a:rPr lang="it-IT" sz="1900" dirty="0" smtClean="0"/>
              <a:t>In caso di soggetto incosciente,con respiro e senza traumi adotteremo la posizione laterale di sicurezza nel caso dovessimo allontanarci dalla vittima;118</a:t>
            </a:r>
          </a:p>
          <a:p>
            <a:endParaRPr lang="it-IT" sz="1900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sz="1900" dirty="0" smtClean="0"/>
              <a:t>SE E’ UNA DONNA INCINTA, GIRARE SOLO SUL FIANCO SINISTRO PER EVITARE CHE IL FETO COMPRIMA IL FEGATO E SI COMPROMETTA IL </a:t>
            </a:r>
            <a:r>
              <a:rPr lang="it-IT" dirty="0" smtClean="0"/>
              <a:t>RITORNO VENOSO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02" y="3143248"/>
            <a:ext cx="3000396" cy="1460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Crisi epilettica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357299"/>
            <a:ext cx="7125112" cy="4501500"/>
          </a:xfrm>
        </p:spPr>
        <p:txBody>
          <a:bodyPr/>
          <a:lstStyle/>
          <a:p>
            <a:r>
              <a:rPr lang="it-IT" dirty="0" smtClean="0"/>
              <a:t>Inizia con una fase tonica di irrigidimento corporeo a cui seguono una fase convulsiva,una clonica e di rilassamento</a:t>
            </a:r>
          </a:p>
          <a:p>
            <a:r>
              <a:rPr lang="it-IT" dirty="0" smtClean="0"/>
              <a:t>Lasciamo che la crisi sfoghi senza toccare l’infortunato,allontanando tutti e tutto ciò con cui può farsi male,118</a:t>
            </a:r>
          </a:p>
          <a:p>
            <a:r>
              <a:rPr lang="it-IT" dirty="0" smtClean="0"/>
              <a:t>Alla fine della crisi valutiamo la persona e supportiamola</a:t>
            </a:r>
          </a:p>
          <a:p>
            <a:r>
              <a:rPr lang="it-IT" dirty="0" smtClean="0"/>
              <a:t>Liberiamo le vie aeree(caduta della lingua nell’incosciente)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4" y="4857760"/>
            <a:ext cx="2878610" cy="1726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Manovre salvavita nell’adulto cosciente</a:t>
            </a:r>
            <a:endParaRPr lang="it-IT" sz="4000" dirty="0">
              <a:latin typeface="Algerian" pitchFamily="82" charset="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074" y="1857364"/>
            <a:ext cx="2605480" cy="4071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2000240"/>
            <a:ext cx="2160810" cy="378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Manovra di </a:t>
            </a:r>
            <a:r>
              <a:rPr lang="it-IT" sz="4000" dirty="0" err="1" smtClean="0">
                <a:latin typeface="Algerian" pitchFamily="82" charset="0"/>
              </a:rPr>
              <a:t>Heimlich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357299"/>
            <a:ext cx="7125112" cy="5143536"/>
          </a:xfrm>
        </p:spPr>
        <p:txBody>
          <a:bodyPr>
            <a:normAutofit/>
          </a:bodyPr>
          <a:lstStyle/>
          <a:p>
            <a:r>
              <a:rPr lang="it-IT" dirty="0" smtClean="0"/>
              <a:t>NEGLI ADULTI E NEI BAMBINI,LA TOSSE E’ UN MECCANISMO DI DIFESA</a:t>
            </a:r>
            <a:r>
              <a:rPr lang="it-IT" dirty="0" smtClean="0"/>
              <a:t>. FINCHE</a:t>
            </a:r>
            <a:r>
              <a:rPr lang="it-IT" dirty="0" smtClean="0"/>
              <a:t>’ </a:t>
            </a:r>
            <a:r>
              <a:rPr lang="it-IT" dirty="0" smtClean="0"/>
              <a:t>C’E’, PASSA </a:t>
            </a:r>
            <a:r>
              <a:rPr lang="it-IT" dirty="0" smtClean="0"/>
              <a:t>L’ARIA:NON FATE NULLA,INCORAGGIATE A TOSSIRE.</a:t>
            </a:r>
          </a:p>
          <a:p>
            <a:pPr marL="0" indent="0">
              <a:buNone/>
            </a:pPr>
            <a:r>
              <a:rPr lang="it-IT" dirty="0" smtClean="0"/>
              <a:t>                          </a:t>
            </a:r>
          </a:p>
          <a:p>
            <a:pPr marL="0" indent="0">
              <a:buNone/>
            </a:pPr>
            <a:r>
              <a:rPr lang="it-IT" b="1" dirty="0" smtClean="0"/>
              <a:t>                  </a:t>
            </a:r>
            <a:r>
              <a:rPr lang="it-IT" sz="2000" b="1" dirty="0" smtClean="0"/>
              <a:t>SE NON C’E’ PIU’ TOSSE…</a:t>
            </a:r>
          </a:p>
          <a:p>
            <a:pPr>
              <a:buNone/>
            </a:pPr>
            <a:endParaRPr lang="it-IT" sz="2000" dirty="0" smtClean="0"/>
          </a:p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5 pacche interscapolari alternate a 5 compressioni </a:t>
            </a:r>
            <a:r>
              <a:rPr lang="it-IT" dirty="0" smtClean="0"/>
              <a:t>sub diaframmatiche </a:t>
            </a:r>
            <a:r>
              <a:rPr lang="it-IT" dirty="0" smtClean="0"/>
              <a:t>a «cucchiaio» . Le prime stimolano la tosse,le altre il vomito. Se inefficaci,incoscienza e rianimazione(il massaggio è anche una manovra </a:t>
            </a:r>
            <a:r>
              <a:rPr lang="it-IT" dirty="0" err="1" smtClean="0"/>
              <a:t>disostruttiva</a:t>
            </a:r>
            <a:r>
              <a:rPr lang="it-IT" dirty="0" smtClean="0"/>
              <a:t>).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BLS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 dirty="0" smtClean="0"/>
              <a:t>E’ la valutazione delle funzioni vitali della persona:</a:t>
            </a:r>
          </a:p>
          <a:p>
            <a:pPr marL="0" indent="0">
              <a:buNone/>
            </a:pPr>
            <a:endParaRPr lang="it-IT" b="1" dirty="0" smtClean="0"/>
          </a:p>
          <a:p>
            <a:r>
              <a:rPr lang="it-IT" dirty="0" smtClean="0"/>
              <a:t>Controllo che l’ambiente sia sicuro</a:t>
            </a:r>
          </a:p>
          <a:p>
            <a:r>
              <a:rPr lang="it-IT" dirty="0" smtClean="0"/>
              <a:t>Chiamo e scuoto per le spalle la persona</a:t>
            </a:r>
          </a:p>
          <a:p>
            <a:r>
              <a:rPr lang="it-IT" dirty="0" smtClean="0"/>
              <a:t>Se non risponde,guardo rapidamente il cavo orale</a:t>
            </a:r>
          </a:p>
          <a:p>
            <a:r>
              <a:rPr lang="it-IT" dirty="0" smtClean="0"/>
              <a:t>Se ci sono corpi estranei affioranti,li rimuovo</a:t>
            </a:r>
          </a:p>
          <a:p>
            <a:r>
              <a:rPr lang="it-IT" dirty="0" smtClean="0"/>
              <a:t>Scopro il torace e </a:t>
            </a:r>
            <a:r>
              <a:rPr lang="it-IT" dirty="0" err="1" smtClean="0"/>
              <a:t>iperestendo</a:t>
            </a:r>
            <a:r>
              <a:rPr lang="it-IT" dirty="0" smtClean="0"/>
              <a:t> il </a:t>
            </a:r>
            <a:r>
              <a:rPr lang="it-IT" dirty="0" smtClean="0"/>
              <a:t>capo(mai </a:t>
            </a:r>
            <a:r>
              <a:rPr lang="it-IT" dirty="0" smtClean="0"/>
              <a:t>nei traumi)</a:t>
            </a:r>
          </a:p>
          <a:p>
            <a:r>
              <a:rPr lang="it-IT" dirty="0" err="1" smtClean="0"/>
              <a:t>G.A.S.</a:t>
            </a:r>
            <a:r>
              <a:rPr lang="it-IT" dirty="0" smtClean="0"/>
              <a:t> per 10 secondi</a:t>
            </a:r>
          </a:p>
          <a:p>
            <a:r>
              <a:rPr lang="it-IT" dirty="0" smtClean="0"/>
              <a:t>Se non respira 118 e massaggio cardiaco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Algerian" pitchFamily="82" charset="0"/>
              </a:rPr>
              <a:t>Disostruzione pediatrica lattante cosciente (0/1 anno)</a:t>
            </a:r>
            <a:endParaRPr lang="it-IT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3336151"/>
          </a:xfrm>
        </p:spPr>
        <p:txBody>
          <a:bodyPr/>
          <a:lstStyle/>
          <a:p>
            <a:r>
              <a:rPr lang="it-IT" dirty="0" smtClean="0"/>
              <a:t>5 pacche interscapolari con via di fuga laterale</a:t>
            </a:r>
          </a:p>
          <a:p>
            <a:r>
              <a:rPr lang="it-IT" dirty="0" smtClean="0"/>
              <a:t>Se non sufficienti, girarlo sull’altro braccio ed eseguire 5 compressioni lente e profonde con due dita in mezzo al torace.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546" y="4286256"/>
            <a:ext cx="439248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Algerian" pitchFamily="82" charset="0"/>
              </a:rPr>
              <a:t>Disostruzione pediatrica bambino cosciente(1/8-9 anni)</a:t>
            </a:r>
            <a:endParaRPr lang="it-IT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3264713"/>
          </a:xfrm>
        </p:spPr>
        <p:txBody>
          <a:bodyPr/>
          <a:lstStyle/>
          <a:p>
            <a:r>
              <a:rPr lang="it-IT" dirty="0" smtClean="0"/>
              <a:t>Presa alla mandibola e rovesciarlo sulla nostra gamba(piano declive)</a:t>
            </a:r>
          </a:p>
          <a:p>
            <a:r>
              <a:rPr lang="it-IT" dirty="0" smtClean="0"/>
              <a:t>5 pacche interscapolari con via di fuga laterale</a:t>
            </a:r>
          </a:p>
          <a:p>
            <a:r>
              <a:rPr lang="it-IT" dirty="0" smtClean="0"/>
              <a:t>Se non sufficienti,metterlo in piedi ed eseguire la manovra di </a:t>
            </a:r>
            <a:r>
              <a:rPr lang="it-IT" dirty="0" err="1" smtClean="0"/>
              <a:t>Heimlich</a:t>
            </a:r>
            <a:r>
              <a:rPr lang="it-IT" dirty="0" smtClean="0"/>
              <a:t> per 5 volte.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149080"/>
            <a:ext cx="3528392" cy="2609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Algerian" pitchFamily="82" charset="0"/>
              </a:rPr>
              <a:t>La cassetta del primo soccorso</a:t>
            </a:r>
            <a:endParaRPr lang="it-IT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/>
              <a:t>E’ sufficiente avere guanti monouso,acqua ossigenata,garze sterili,forbici, cerotto a nastro,ghiaccio secco e …</a:t>
            </a:r>
          </a:p>
          <a:p>
            <a:pPr>
              <a:buNone/>
            </a:pPr>
            <a:r>
              <a:rPr lang="it-IT" sz="2000" dirty="0" smtClean="0"/>
              <a:t>    le poche semplici nozioni di primo soccorso per essere di aiuto nell’attesa del 118 e non peggiorare la situazione.</a:t>
            </a:r>
            <a:endParaRPr lang="it-IT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66" y="714356"/>
            <a:ext cx="6264696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00100" y="675724"/>
            <a:ext cx="7134455" cy="924475"/>
          </a:xfrm>
        </p:spPr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Conclusioni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000" dirty="0" smtClean="0"/>
              <a:t>Servono poche regole per salvare gli altri e proteggere se stessi,ma soprattutto occorre sempre       </a:t>
            </a:r>
          </a:p>
          <a:p>
            <a:pPr marL="0" indent="0">
              <a:buNone/>
            </a:pPr>
            <a:r>
              <a:rPr lang="it-IT" dirty="0" smtClean="0"/>
              <a:t>                         </a:t>
            </a:r>
            <a:r>
              <a:rPr lang="it-IT" sz="2800" dirty="0" smtClean="0"/>
              <a:t>USARE LA TESTA!!!!!!!!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itchFamily="82" charset="0"/>
              </a:rPr>
              <a:t>Primo soccorso</a:t>
            </a:r>
            <a:endParaRPr lang="it-IT" sz="4000" dirty="0"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Semplici manovre che si fanno con ciò che si ha e ciò che si sa.</a:t>
            </a:r>
          </a:p>
          <a:p>
            <a:r>
              <a:rPr lang="it-IT" dirty="0" smtClean="0"/>
              <a:t>Talvolta l’unico soccorso possibile è la chiamata al 118</a:t>
            </a:r>
          </a:p>
          <a:p>
            <a:r>
              <a:rPr lang="it-IT" dirty="0" smtClean="0"/>
              <a:t>Mantenere la calma è obbligatorio</a:t>
            </a:r>
          </a:p>
          <a:p>
            <a:r>
              <a:rPr lang="it-IT" dirty="0" smtClean="0"/>
              <a:t>Allontanare i curiosi,pure</a:t>
            </a:r>
          </a:p>
          <a:p>
            <a:r>
              <a:rPr lang="it-IT" dirty="0" smtClean="0"/>
              <a:t>Se c’è un medico,comunicare nome e cognome al 118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400" b="1" dirty="0" smtClean="0">
                <a:solidFill>
                  <a:srgbClr val="92D050"/>
                </a:solidFill>
                <a:latin typeface="Algerian" pitchFamily="82" charset="0"/>
              </a:rPr>
              <a:t>118</a:t>
            </a:r>
            <a:endParaRPr lang="it-IT" sz="4400" b="1" dirty="0">
              <a:solidFill>
                <a:srgbClr val="92D050"/>
              </a:solidFill>
              <a:latin typeface="Algerian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Ogni provincia ha una sua centrale di riferimento,la nostra è a Macerata vicino all’ospedale</a:t>
            </a:r>
          </a:p>
          <a:p>
            <a:r>
              <a:rPr lang="it-IT" dirty="0" smtClean="0"/>
              <a:t>All’interno ci sono infermieri addestrati anche a dare indicazioni al telefono per il primo soccorso</a:t>
            </a:r>
          </a:p>
          <a:p>
            <a:r>
              <a:rPr lang="it-IT" dirty="0" smtClean="0"/>
              <a:t>Noi siamo i loro occhi e dobbiamo essere chiarissimi nella comunicazione e nella descrizione dell’accaduto e della scena</a:t>
            </a:r>
          </a:p>
          <a:p>
            <a:r>
              <a:rPr lang="it-IT" dirty="0" smtClean="0"/>
              <a:t>Chi risponde decide quale equipaggio deve partire,con che codice e se serve l’eliambulanza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anose="04020705040A02060702" pitchFamily="82" charset="0"/>
              </a:rPr>
              <a:t>Le tre </a:t>
            </a:r>
            <a:r>
              <a:rPr lang="it-IT" sz="6600" dirty="0" smtClean="0">
                <a:solidFill>
                  <a:srgbClr val="92D050"/>
                </a:solidFill>
                <a:latin typeface="Algerian" panose="04020705040A02060702" pitchFamily="82" charset="0"/>
              </a:rPr>
              <a:t>S</a:t>
            </a:r>
            <a:r>
              <a:rPr lang="it-IT" sz="4000" dirty="0" smtClean="0">
                <a:latin typeface="Algerian" panose="04020705040A02060702" pitchFamily="82" charset="0"/>
              </a:rPr>
              <a:t> del soccorso</a:t>
            </a:r>
            <a:endParaRPr lang="it-IT" sz="4000" dirty="0">
              <a:latin typeface="Algerian" panose="04020705040A02060702" pitchFamily="82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6553768" cy="3816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tangolo 3"/>
          <p:cNvSpPr/>
          <p:nvPr/>
        </p:nvSpPr>
        <p:spPr>
          <a:xfrm>
            <a:off x="2286000" y="2967335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it-IT" sz="2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it-IT" sz="2800" dirty="0" smtClean="0">
                <a:solidFill>
                  <a:schemeClr val="accent2">
                    <a:lumMod val="50000"/>
                  </a:schemeClr>
                </a:solidFill>
              </a:rPr>
              <a:t>Salvare </a:t>
            </a:r>
            <a:r>
              <a:rPr lang="it-IT" sz="2800" dirty="0">
                <a:solidFill>
                  <a:schemeClr val="accent2">
                    <a:lumMod val="50000"/>
                  </a:schemeClr>
                </a:solidFill>
              </a:rPr>
              <a:t>la vita</a:t>
            </a:r>
          </a:p>
          <a:p>
            <a:pPr algn="ctr"/>
            <a:r>
              <a:rPr lang="it-IT" sz="2800" dirty="0">
                <a:solidFill>
                  <a:schemeClr val="accent2">
                    <a:lumMod val="50000"/>
                  </a:schemeClr>
                </a:solidFill>
              </a:rPr>
              <a:t>senza perdere</a:t>
            </a:r>
          </a:p>
          <a:p>
            <a:pPr algn="ctr"/>
            <a:r>
              <a:rPr lang="it-IT" sz="2800" dirty="0">
                <a:solidFill>
                  <a:schemeClr val="accent2">
                    <a:lumMod val="50000"/>
                  </a:schemeClr>
                </a:solidFill>
              </a:rPr>
              <a:t>la propria</a:t>
            </a:r>
          </a:p>
        </p:txBody>
      </p:sp>
    </p:spTree>
    <p:extLst>
      <p:ext uri="{BB962C8B-B14F-4D97-AF65-F5344CB8AC3E}">
        <p14:creationId xmlns:p14="http://schemas.microsoft.com/office/powerpoint/2010/main" val="421091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>
                <a:solidFill>
                  <a:prstClr val="white"/>
                </a:solidFill>
                <a:latin typeface="Algerian" panose="04020705040A02060702" pitchFamily="82" charset="0"/>
              </a:rPr>
              <a:t>Le tre </a:t>
            </a:r>
            <a:r>
              <a:rPr lang="it-IT" sz="6600" dirty="0">
                <a:solidFill>
                  <a:srgbClr val="92D050"/>
                </a:solidFill>
                <a:latin typeface="Algerian" panose="04020705040A02060702" pitchFamily="82" charset="0"/>
              </a:rPr>
              <a:t>S</a:t>
            </a:r>
            <a:r>
              <a:rPr lang="it-IT" sz="4000" dirty="0">
                <a:solidFill>
                  <a:prstClr val="white"/>
                </a:solidFill>
                <a:latin typeface="Algerian" panose="04020705040A02060702" pitchFamily="82" charset="0"/>
              </a:rPr>
              <a:t> del soccorso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SCENA  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Osserviamola </a:t>
            </a:r>
            <a:r>
              <a:rPr lang="it-IT" sz="2400" dirty="0"/>
              <a:t>perché «racconta» </a:t>
            </a:r>
            <a:r>
              <a:rPr lang="it-IT" sz="2400" dirty="0" err="1"/>
              <a:t>cio’</a:t>
            </a:r>
            <a:r>
              <a:rPr lang="it-IT" sz="2400" dirty="0"/>
              <a:t> che è successo e può fornirci elementi utili al soccorso.        </a:t>
            </a:r>
          </a:p>
          <a:p>
            <a:pPr marL="0" indent="0">
              <a:buNone/>
            </a:pPr>
            <a:r>
              <a:rPr lang="it-IT" sz="2400" dirty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42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>
                <a:solidFill>
                  <a:prstClr val="white"/>
                </a:solidFill>
                <a:latin typeface="Algerian" panose="04020705040A02060702" pitchFamily="82" charset="0"/>
              </a:rPr>
              <a:t>Le tre </a:t>
            </a:r>
            <a:r>
              <a:rPr lang="it-IT" sz="6600" dirty="0">
                <a:solidFill>
                  <a:srgbClr val="92D050"/>
                </a:solidFill>
                <a:latin typeface="Algerian" panose="04020705040A02060702" pitchFamily="82" charset="0"/>
              </a:rPr>
              <a:t>S</a:t>
            </a:r>
            <a:r>
              <a:rPr lang="it-IT" sz="4000" dirty="0">
                <a:solidFill>
                  <a:prstClr val="white"/>
                </a:solidFill>
                <a:latin typeface="Algerian" panose="04020705040A02060702" pitchFamily="82" charset="0"/>
              </a:rPr>
              <a:t> del soccorso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/>
              <a:t>SITUAZIONE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Osservare </a:t>
            </a:r>
            <a:r>
              <a:rPr lang="it-IT" sz="2400" dirty="0"/>
              <a:t>la scena ci fa capire se siamo in grado di cavarcela da soli o se abbiamo bisogno di chiedere aiuto e ci fa essere chiari quando chiamiamo i soccorsi.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58977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anose="04020705040A02060702" pitchFamily="82" charset="0"/>
              </a:rPr>
              <a:t>E ORA?</a:t>
            </a:r>
            <a:endParaRPr lang="it-IT" sz="4000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Osservo: scena sicura?</a:t>
            </a:r>
          </a:p>
          <a:p>
            <a:r>
              <a:rPr lang="it-IT" sz="2400" dirty="0"/>
              <a:t>Rifletto: cosa posso fare?</a:t>
            </a:r>
          </a:p>
          <a:p>
            <a:r>
              <a:rPr lang="it-IT" sz="2400" dirty="0"/>
              <a:t>Agisco: cosa devo fare?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915787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dirty="0" smtClean="0">
                <a:latin typeface="Algerian" panose="04020705040A02060702" pitchFamily="82" charset="0"/>
              </a:rPr>
              <a:t>PRIMO SOCCORSO</a:t>
            </a:r>
            <a:endParaRPr lang="it-IT" sz="4000" dirty="0">
              <a:latin typeface="Algerian" panose="04020705040A02060702" pitchFamily="8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dirty="0"/>
              <a:t>Se posso avvicinarmi alla vittima:</a:t>
            </a:r>
          </a:p>
          <a:p>
            <a:r>
              <a:rPr lang="it-IT" sz="2000" dirty="0"/>
              <a:t>E’ cosciente (</a:t>
            </a:r>
            <a:r>
              <a:rPr lang="it-IT" sz="2000" dirty="0" smtClean="0"/>
              <a:t>parla</a:t>
            </a:r>
            <a:r>
              <a:rPr lang="it-IT" sz="2000" dirty="0"/>
              <a:t>,</a:t>
            </a:r>
            <a:r>
              <a:rPr lang="it-IT" sz="2000" dirty="0" smtClean="0"/>
              <a:t> mi </a:t>
            </a:r>
            <a:r>
              <a:rPr lang="it-IT" sz="2000" dirty="0"/>
              <a:t>racconta l’accaduto)</a:t>
            </a:r>
          </a:p>
          <a:p>
            <a:r>
              <a:rPr lang="it-IT" sz="2000" dirty="0"/>
              <a:t>Respira</a:t>
            </a:r>
          </a:p>
          <a:p>
            <a:r>
              <a:rPr lang="it-IT" sz="2000" dirty="0"/>
              <a:t>Perde </a:t>
            </a:r>
            <a:r>
              <a:rPr lang="it-IT" sz="2000" dirty="0" err="1" smtClean="0"/>
              <a:t>sangue,ha</a:t>
            </a:r>
            <a:r>
              <a:rPr lang="it-IT" sz="2000" dirty="0" smtClean="0"/>
              <a:t> </a:t>
            </a:r>
            <a:r>
              <a:rPr lang="it-IT" sz="2000" dirty="0"/>
              <a:t>dolore…</a:t>
            </a:r>
          </a:p>
          <a:p>
            <a:r>
              <a:rPr lang="it-IT" sz="2000" dirty="0"/>
              <a:t>Comunico al 118 tutto ciò che mi riferisce anche sul suo stato di salute(</a:t>
            </a:r>
            <a:r>
              <a:rPr lang="it-IT" sz="2000" dirty="0" err="1"/>
              <a:t>malattia,farmaci,terapie</a:t>
            </a:r>
            <a:r>
              <a:rPr lang="it-IT" sz="2000" dirty="0"/>
              <a:t>)</a:t>
            </a:r>
          </a:p>
          <a:p>
            <a:r>
              <a:rPr lang="it-IT" sz="2000" dirty="0"/>
              <a:t>TUTTO QUESTO PER GARANTIRE UN SOCCORSO MIGLIORE!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6226621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201</TotalTime>
  <Words>1242</Words>
  <Application>Microsoft Office PowerPoint</Application>
  <PresentationFormat>Presentazione su schermo (4:3)</PresentationFormat>
  <Paragraphs>137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0" baseType="lpstr">
      <vt:lpstr>Summer</vt:lpstr>
      <vt:lpstr>ELEMENTI DI PRIMO SOCCORSO</vt:lpstr>
      <vt:lpstr>OBIETTIVI</vt:lpstr>
      <vt:lpstr>Primo soccorso</vt:lpstr>
      <vt:lpstr>118</vt:lpstr>
      <vt:lpstr>Le tre S del soccorso</vt:lpstr>
      <vt:lpstr>Le tre S del soccorso</vt:lpstr>
      <vt:lpstr>Le tre S del soccorso</vt:lpstr>
      <vt:lpstr>E ORA?</vt:lpstr>
      <vt:lpstr>PRIMO SOCCORSO</vt:lpstr>
      <vt:lpstr>PRIMO SOCCORSO</vt:lpstr>
      <vt:lpstr>La Catena della Sopravvivenza</vt:lpstr>
      <vt:lpstr>La chiamata al 118</vt:lpstr>
      <vt:lpstr>Omissione di soccorso</vt:lpstr>
      <vt:lpstr>FERITE</vt:lpstr>
      <vt:lpstr>Il Tetano</vt:lpstr>
      <vt:lpstr>USTIONI</vt:lpstr>
      <vt:lpstr>Traumi</vt:lpstr>
      <vt:lpstr>Malori</vt:lpstr>
      <vt:lpstr>Malori</vt:lpstr>
      <vt:lpstr>Malori</vt:lpstr>
      <vt:lpstr>Crisi epilettica</vt:lpstr>
      <vt:lpstr>Manovre salvavita nell’adulto cosciente</vt:lpstr>
      <vt:lpstr>Manovra di Heimlich</vt:lpstr>
      <vt:lpstr>BLS</vt:lpstr>
      <vt:lpstr>Disostruzione pediatrica lattante cosciente (0/1 anno)</vt:lpstr>
      <vt:lpstr>Disostruzione pediatrica bambino cosciente(1/8-9 anni)</vt:lpstr>
      <vt:lpstr>La cassetta del primo soccorso</vt:lpstr>
      <vt:lpstr>Presentazione standard di PowerPoint</vt:lpstr>
      <vt:lpstr>Conclusioni</vt:lpstr>
    </vt:vector>
  </TitlesOfParts>
  <Company>BASTARDS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ELEMENTI DI PRIMO SOCCORSO</dc:title>
  <dc:creator>cucciola</dc:creator>
  <cp:lastModifiedBy>manuela</cp:lastModifiedBy>
  <cp:revision>24</cp:revision>
  <dcterms:created xsi:type="dcterms:W3CDTF">2013-08-26T11:29:25Z</dcterms:created>
  <dcterms:modified xsi:type="dcterms:W3CDTF">2016-02-01T22:10:50Z</dcterms:modified>
</cp:coreProperties>
</file>